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theme/themeOverride3.xml" ContentType="application/vnd.openxmlformats-officedocument.themeOverride+xml"/>
  <Override PartName="/ppt/charts/chart2.xml" ContentType="application/vnd.openxmlformats-officedocument.drawingml.chart+xml"/>
  <Override PartName="/ppt/theme/themeOverride4.xml" ContentType="application/vnd.openxmlformats-officedocument.themeOverride+xml"/>
  <Override PartName="/ppt/charts/chart3.xml" ContentType="application/vnd.openxmlformats-officedocument.drawingml.chart+xml"/>
  <Override PartName="/ppt/theme/themeOverride5.xml" ContentType="application/vnd.openxmlformats-officedocument.themeOverride+xml"/>
  <Override PartName="/ppt/charts/chart4.xml" ContentType="application/vnd.openxmlformats-officedocument.drawingml.chart+xml"/>
  <Override PartName="/ppt/theme/themeOverride6.xml" ContentType="application/vnd.openxmlformats-officedocument.themeOverride+xml"/>
  <Override PartName="/ppt/charts/chart5.xml" ContentType="application/vnd.openxmlformats-officedocument.drawingml.chart+xml"/>
  <Override PartName="/ppt/theme/themeOverride7.xml" ContentType="application/vnd.openxmlformats-officedocument.themeOverr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4"/>
  </p:notesMasterIdLst>
  <p:handoutMasterIdLst>
    <p:handoutMasterId r:id="rId25"/>
  </p:handoutMasterIdLst>
  <p:sldIdLst>
    <p:sldId id="491" r:id="rId2"/>
    <p:sldId id="604" r:id="rId3"/>
    <p:sldId id="605" r:id="rId4"/>
    <p:sldId id="587" r:id="rId5"/>
    <p:sldId id="588" r:id="rId6"/>
    <p:sldId id="585" r:id="rId7"/>
    <p:sldId id="586" r:id="rId8"/>
    <p:sldId id="589" r:id="rId9"/>
    <p:sldId id="590" r:id="rId10"/>
    <p:sldId id="591" r:id="rId11"/>
    <p:sldId id="592" r:id="rId12"/>
    <p:sldId id="593" r:id="rId13"/>
    <p:sldId id="594" r:id="rId14"/>
    <p:sldId id="595" r:id="rId15"/>
    <p:sldId id="596" r:id="rId16"/>
    <p:sldId id="597" r:id="rId17"/>
    <p:sldId id="598" r:id="rId18"/>
    <p:sldId id="599" r:id="rId19"/>
    <p:sldId id="600" r:id="rId20"/>
    <p:sldId id="601" r:id="rId21"/>
    <p:sldId id="602" r:id="rId22"/>
    <p:sldId id="603" r:id="rId23"/>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B2C"/>
    <a:srgbClr val="EE812F"/>
    <a:srgbClr val="F39C45"/>
    <a:srgbClr val="CC6600"/>
    <a:srgbClr val="0064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4" autoAdjust="0"/>
    <p:restoredTop sz="96445" autoAdjust="0"/>
  </p:normalViewPr>
  <p:slideViewPr>
    <p:cSldViewPr snapToGrid="0">
      <p:cViewPr varScale="1">
        <p:scale>
          <a:sx n="111" d="100"/>
          <a:sy n="111" d="100"/>
        </p:scale>
        <p:origin x="1506" y="150"/>
      </p:cViewPr>
      <p:guideLst>
        <p:guide orient="horz" pos="2160"/>
        <p:guide pos="2880"/>
      </p:guideLst>
    </p:cSldViewPr>
  </p:slideViewPr>
  <p:outlineViewPr>
    <p:cViewPr>
      <p:scale>
        <a:sx n="33" d="100"/>
        <a:sy n="33" d="100"/>
      </p:scale>
      <p:origin x="0" y="22758"/>
    </p:cViewPr>
  </p:outlineViewPr>
  <p:notesTextViewPr>
    <p:cViewPr>
      <p:scale>
        <a:sx n="100" d="100"/>
        <a:sy n="100" d="100"/>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oleObject" Target="file:///C:\Documents%20and%20Settings\parcese\Desktop\2011%20Fieldwork\Deer%20adn%20shrub\Cafeteria_Master_Aug9.xlsx" TargetMode="External"/><Relationship Id="rId1" Type="http://schemas.openxmlformats.org/officeDocument/2006/relationships/themeOverride" Target="../theme/themeOverride3.xml"/></Relationships>
</file>

<file path=ppt/charts/_rels/chart2.xml.rels><?xml version="1.0" encoding="UTF-8" standalone="yes"?>
<Relationships xmlns="http://schemas.openxmlformats.org/package/2006/relationships"><Relationship Id="rId2" Type="http://schemas.openxmlformats.org/officeDocument/2006/relationships/oleObject" Target="file:///C:\Documents%20and%20Settings\parcese\My%20Documents\Downloads\1.%20Mean%20cover%20vs%20density%20cat%20for%20caf%20spp._Aug19%20(2).xlsx" TargetMode="External"/><Relationship Id="rId1" Type="http://schemas.openxmlformats.org/officeDocument/2006/relationships/themeOverride" Target="../theme/themeOverride4.xml"/></Relationships>
</file>

<file path=ppt/charts/_rels/chart3.xml.rels><?xml version="1.0" encoding="UTF-8" standalone="yes"?>
<Relationships xmlns="http://schemas.openxmlformats.org/package/2006/relationships"><Relationship Id="rId2" Type="http://schemas.openxmlformats.org/officeDocument/2006/relationships/oleObject" Target="file:///C:\Documents%20and%20Settings\parcese\My%20Documents\Downloads\1.%20Mean%20cover%20vs%20density%20cat%20for%20caf%20spp._Aug19%20(2).xlsx" TargetMode="External"/><Relationship Id="rId1" Type="http://schemas.openxmlformats.org/officeDocument/2006/relationships/themeOverride" Target="../theme/themeOverride5.xml"/></Relationships>
</file>

<file path=ppt/charts/_rels/chart4.xml.rels><?xml version="1.0" encoding="UTF-8" standalone="yes"?>
<Relationships xmlns="http://schemas.openxmlformats.org/package/2006/relationships"><Relationship Id="rId2" Type="http://schemas.openxmlformats.org/officeDocument/2006/relationships/oleObject" Target="file:///C:\Documents%20and%20Settings\parcese\My%20Documents\Downloads\Figure_native%20cover%252cexotic%20cover%252c%20mean%20rich%20over%204%20desity%20cats%20(1).xlsx" TargetMode="External"/><Relationship Id="rId1" Type="http://schemas.openxmlformats.org/officeDocument/2006/relationships/themeOverride" Target="../theme/themeOverride6.xml"/></Relationships>
</file>

<file path=ppt/charts/_rels/chart5.xml.rels><?xml version="1.0" encoding="UTF-8" standalone="yes"?>
<Relationships xmlns="http://schemas.openxmlformats.org/package/2006/relationships"><Relationship Id="rId2" Type="http://schemas.openxmlformats.org/officeDocument/2006/relationships/oleObject" Target="file:///C:\Documents%20and%20Settings\parcese\My%20Documents\Downloads\Figure_native%20cover%252cexotic%20cover%252c%20mean%20rich%20over%204%20desity%20cats%20(1).xlsx" TargetMode="External"/><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9.9902319065916526E-2"/>
          <c:y val="0.13066307012108114"/>
          <c:w val="0.62561355602521185"/>
          <c:h val="0.74736993713454214"/>
        </c:manualLayout>
      </c:layout>
      <c:lineChart>
        <c:grouping val="standard"/>
        <c:varyColors val="0"/>
        <c:ser>
          <c:idx val="0"/>
          <c:order val="0"/>
          <c:tx>
            <c:strRef>
              <c:f>Percent!$K$15:$L$15</c:f>
              <c:strCache>
                <c:ptCount val="1"/>
                <c:pt idx="0">
                  <c:v>Nootka Rose mean</c:v>
                </c:pt>
              </c:strCache>
            </c:strRef>
          </c:tx>
          <c:spPr>
            <a:ln w="63500">
              <a:solidFill>
                <a:srgbClr val="FF6699"/>
              </a:solidFill>
            </a:ln>
          </c:spPr>
          <c:marker>
            <c:spPr>
              <a:solidFill>
                <a:srgbClr val="FF6699"/>
              </a:solidFill>
            </c:spPr>
          </c:marker>
          <c:errBars>
            <c:errDir val="y"/>
            <c:errBarType val="both"/>
            <c:errValType val="cust"/>
            <c:noEndCap val="0"/>
            <c:plus>
              <c:numRef>
                <c:f>Percent!$M$16:$S$16</c:f>
                <c:numCache>
                  <c:formatCode>General</c:formatCode>
                  <c:ptCount val="7"/>
                  <c:pt idx="0">
                    <c:v>0</c:v>
                  </c:pt>
                  <c:pt idx="1">
                    <c:v>8.4318864603541019</c:v>
                  </c:pt>
                  <c:pt idx="2">
                    <c:v>13.659047434850102</c:v>
                  </c:pt>
                  <c:pt idx="3">
                    <c:v>14.453545947404661</c:v>
                  </c:pt>
                  <c:pt idx="4">
                    <c:v>13.100805208812069</c:v>
                  </c:pt>
                  <c:pt idx="5">
                    <c:v>8.4346574584978153</c:v>
                  </c:pt>
                  <c:pt idx="6">
                    <c:v>8.5068519576396238</c:v>
                  </c:pt>
                </c:numCache>
              </c:numRef>
            </c:plus>
            <c:minus>
              <c:numRef>
                <c:f>Percent!$M$16:$S$16</c:f>
                <c:numCache>
                  <c:formatCode>General</c:formatCode>
                  <c:ptCount val="7"/>
                  <c:pt idx="0">
                    <c:v>0</c:v>
                  </c:pt>
                  <c:pt idx="1">
                    <c:v>8.4318864603541019</c:v>
                  </c:pt>
                  <c:pt idx="2">
                    <c:v>13.659047434850102</c:v>
                  </c:pt>
                  <c:pt idx="3">
                    <c:v>14.453545947404661</c:v>
                  </c:pt>
                  <c:pt idx="4">
                    <c:v>13.100805208812069</c:v>
                  </c:pt>
                  <c:pt idx="5">
                    <c:v>8.4346574584978153</c:v>
                  </c:pt>
                  <c:pt idx="6">
                    <c:v>8.5068519576396238</c:v>
                  </c:pt>
                </c:numCache>
              </c:numRef>
            </c:minus>
          </c:errBars>
          <c:cat>
            <c:numRef>
              <c:f>Percent!$M$2:$S$2</c:f>
              <c:numCache>
                <c:formatCode>0.0</c:formatCode>
                <c:ptCount val="7"/>
                <c:pt idx="0">
                  <c:v>0</c:v>
                </c:pt>
                <c:pt idx="1">
                  <c:v>0.5</c:v>
                </c:pt>
                <c:pt idx="2">
                  <c:v>1</c:v>
                </c:pt>
                <c:pt idx="3">
                  <c:v>1.5</c:v>
                </c:pt>
                <c:pt idx="4">
                  <c:v>2</c:v>
                </c:pt>
                <c:pt idx="5">
                  <c:v>2.5</c:v>
                </c:pt>
                <c:pt idx="6">
                  <c:v>12</c:v>
                </c:pt>
              </c:numCache>
            </c:numRef>
          </c:cat>
          <c:val>
            <c:numRef>
              <c:f>Percent!$M$15:$S$15</c:f>
              <c:numCache>
                <c:formatCode>0.00</c:formatCode>
                <c:ptCount val="7"/>
                <c:pt idx="0">
                  <c:v>100</c:v>
                </c:pt>
                <c:pt idx="1">
                  <c:v>91.927083333333329</c:v>
                </c:pt>
                <c:pt idx="2">
                  <c:v>69.547784391534378</c:v>
                </c:pt>
                <c:pt idx="3">
                  <c:v>61.474867724867607</c:v>
                </c:pt>
                <c:pt idx="4">
                  <c:v>28.69708994708995</c:v>
                </c:pt>
                <c:pt idx="5">
                  <c:v>15.224867724867718</c:v>
                </c:pt>
                <c:pt idx="6">
                  <c:v>14.704034391534394</c:v>
                </c:pt>
              </c:numCache>
            </c:numRef>
          </c:val>
          <c:smooth val="0"/>
          <c:extLst>
            <c:ext xmlns:c16="http://schemas.microsoft.com/office/drawing/2014/chart" uri="{C3380CC4-5D6E-409C-BE32-E72D297353CC}">
              <c16:uniqueId val="{00000000-26C4-4958-8511-8F5417641C34}"/>
            </c:ext>
          </c:extLst>
        </c:ser>
        <c:ser>
          <c:idx val="1"/>
          <c:order val="1"/>
          <c:tx>
            <c:strRef>
              <c:f>Percent!$K$17</c:f>
              <c:strCache>
                <c:ptCount val="1"/>
                <c:pt idx="0">
                  <c:v>Saskatoon</c:v>
                </c:pt>
              </c:strCache>
            </c:strRef>
          </c:tx>
          <c:spPr>
            <a:ln w="63500">
              <a:solidFill>
                <a:schemeClr val="tx1"/>
              </a:solidFill>
            </a:ln>
          </c:spPr>
          <c:marker>
            <c:spPr>
              <a:solidFill>
                <a:schemeClr val="tx1"/>
              </a:solidFill>
            </c:spPr>
          </c:marker>
          <c:errBars>
            <c:errDir val="y"/>
            <c:errBarType val="both"/>
            <c:errValType val="cust"/>
            <c:noEndCap val="0"/>
            <c:plus>
              <c:numRef>
                <c:f>Percent!$M$18:$S$18</c:f>
                <c:numCache>
                  <c:formatCode>General</c:formatCode>
                  <c:ptCount val="7"/>
                  <c:pt idx="0">
                    <c:v>0</c:v>
                  </c:pt>
                  <c:pt idx="1">
                    <c:v>11.053245231279579</c:v>
                  </c:pt>
                  <c:pt idx="2">
                    <c:v>12.603108288041105</c:v>
                  </c:pt>
                  <c:pt idx="3">
                    <c:v>13.571646795702016</c:v>
                  </c:pt>
                  <c:pt idx="4">
                    <c:v>13.659571112573229</c:v>
                  </c:pt>
                  <c:pt idx="5">
                    <c:v>12.506931256478754</c:v>
                  </c:pt>
                  <c:pt idx="6">
                    <c:v>11.463216956812628</c:v>
                  </c:pt>
                </c:numCache>
              </c:numRef>
            </c:plus>
            <c:minus>
              <c:numRef>
                <c:f>Percent!$M$18:$S$18</c:f>
                <c:numCache>
                  <c:formatCode>General</c:formatCode>
                  <c:ptCount val="7"/>
                  <c:pt idx="0">
                    <c:v>0</c:v>
                  </c:pt>
                  <c:pt idx="1">
                    <c:v>11.053245231279579</c:v>
                  </c:pt>
                  <c:pt idx="2">
                    <c:v>12.603108288041105</c:v>
                  </c:pt>
                  <c:pt idx="3">
                    <c:v>13.571646795702016</c:v>
                  </c:pt>
                  <c:pt idx="4">
                    <c:v>13.659571112573229</c:v>
                  </c:pt>
                  <c:pt idx="5">
                    <c:v>12.506931256478754</c:v>
                  </c:pt>
                  <c:pt idx="6">
                    <c:v>11.463216956812628</c:v>
                  </c:pt>
                </c:numCache>
              </c:numRef>
            </c:minus>
          </c:errBars>
          <c:cat>
            <c:numRef>
              <c:f>Percent!$M$2:$S$2</c:f>
              <c:numCache>
                <c:formatCode>0.0</c:formatCode>
                <c:ptCount val="7"/>
                <c:pt idx="0">
                  <c:v>0</c:v>
                </c:pt>
                <c:pt idx="1">
                  <c:v>0.5</c:v>
                </c:pt>
                <c:pt idx="2">
                  <c:v>1</c:v>
                </c:pt>
                <c:pt idx="3">
                  <c:v>1.5</c:v>
                </c:pt>
                <c:pt idx="4">
                  <c:v>2</c:v>
                </c:pt>
                <c:pt idx="5">
                  <c:v>2.5</c:v>
                </c:pt>
                <c:pt idx="6">
                  <c:v>12</c:v>
                </c:pt>
              </c:numCache>
            </c:numRef>
          </c:cat>
          <c:val>
            <c:numRef>
              <c:f>Percent!$M$17:$S$17</c:f>
              <c:numCache>
                <c:formatCode>0.00</c:formatCode>
                <c:ptCount val="7"/>
                <c:pt idx="0">
                  <c:v>100</c:v>
                </c:pt>
                <c:pt idx="1">
                  <c:v>84.320987654320959</c:v>
                </c:pt>
                <c:pt idx="2">
                  <c:v>73.886813984853205</c:v>
                </c:pt>
                <c:pt idx="3">
                  <c:v>66.139418151519607</c:v>
                </c:pt>
                <c:pt idx="4">
                  <c:v>43.425181466685878</c:v>
                </c:pt>
                <c:pt idx="5">
                  <c:v>35.83080824731254</c:v>
                </c:pt>
                <c:pt idx="6">
                  <c:v>28.110220012018598</c:v>
                </c:pt>
              </c:numCache>
            </c:numRef>
          </c:val>
          <c:smooth val="0"/>
          <c:extLst>
            <c:ext xmlns:c16="http://schemas.microsoft.com/office/drawing/2014/chart" uri="{C3380CC4-5D6E-409C-BE32-E72D297353CC}">
              <c16:uniqueId val="{00000001-26C4-4958-8511-8F5417641C34}"/>
            </c:ext>
          </c:extLst>
        </c:ser>
        <c:ser>
          <c:idx val="2"/>
          <c:order val="2"/>
          <c:tx>
            <c:strRef>
              <c:f>Percent!$K$19</c:f>
              <c:strCache>
                <c:ptCount val="1"/>
                <c:pt idx="0">
                  <c:v>Dull Oregon Grape</c:v>
                </c:pt>
              </c:strCache>
            </c:strRef>
          </c:tx>
          <c:spPr>
            <a:ln w="88900">
              <a:solidFill>
                <a:srgbClr val="00B050"/>
              </a:solidFill>
            </a:ln>
          </c:spPr>
          <c:marker>
            <c:spPr>
              <a:solidFill>
                <a:srgbClr val="92D050"/>
              </a:solidFill>
            </c:spPr>
          </c:marker>
          <c:cat>
            <c:numRef>
              <c:f>Percent!$M$2:$S$2</c:f>
              <c:numCache>
                <c:formatCode>0.0</c:formatCode>
                <c:ptCount val="7"/>
                <c:pt idx="0">
                  <c:v>0</c:v>
                </c:pt>
                <c:pt idx="1">
                  <c:v>0.5</c:v>
                </c:pt>
                <c:pt idx="2">
                  <c:v>1</c:v>
                </c:pt>
                <c:pt idx="3">
                  <c:v>1.5</c:v>
                </c:pt>
                <c:pt idx="4">
                  <c:v>2</c:v>
                </c:pt>
                <c:pt idx="5">
                  <c:v>2.5</c:v>
                </c:pt>
                <c:pt idx="6">
                  <c:v>12</c:v>
                </c:pt>
              </c:numCache>
            </c:numRef>
          </c:cat>
          <c:val>
            <c:numRef>
              <c:f>Percent!$M$19:$S$19</c:f>
              <c:numCache>
                <c:formatCode>0.00</c:formatCode>
                <c:ptCount val="7"/>
                <c:pt idx="0">
                  <c:v>100</c:v>
                </c:pt>
                <c:pt idx="1">
                  <c:v>100</c:v>
                </c:pt>
                <c:pt idx="2">
                  <c:v>100</c:v>
                </c:pt>
                <c:pt idx="3">
                  <c:v>100</c:v>
                </c:pt>
                <c:pt idx="4">
                  <c:v>100</c:v>
                </c:pt>
                <c:pt idx="5">
                  <c:v>100</c:v>
                </c:pt>
                <c:pt idx="6">
                  <c:v>100</c:v>
                </c:pt>
              </c:numCache>
            </c:numRef>
          </c:val>
          <c:smooth val="0"/>
          <c:extLst>
            <c:ext xmlns:c16="http://schemas.microsoft.com/office/drawing/2014/chart" uri="{C3380CC4-5D6E-409C-BE32-E72D297353CC}">
              <c16:uniqueId val="{00000002-26C4-4958-8511-8F5417641C34}"/>
            </c:ext>
          </c:extLst>
        </c:ser>
        <c:ser>
          <c:idx val="3"/>
          <c:order val="3"/>
          <c:tx>
            <c:strRef>
              <c:f>Percent!$K$21</c:f>
              <c:strCache>
                <c:ptCount val="1"/>
                <c:pt idx="0">
                  <c:v>Scotch Broom</c:v>
                </c:pt>
              </c:strCache>
            </c:strRef>
          </c:tx>
          <c:spPr>
            <a:ln w="63500">
              <a:solidFill>
                <a:srgbClr val="FFFF00"/>
              </a:solidFill>
            </a:ln>
          </c:spPr>
          <c:marker>
            <c:spPr>
              <a:solidFill>
                <a:srgbClr val="FFFF00"/>
              </a:solidFill>
            </c:spPr>
          </c:marker>
          <c:errBars>
            <c:errDir val="y"/>
            <c:errBarType val="both"/>
            <c:errValType val="cust"/>
            <c:noEndCap val="0"/>
            <c:plus>
              <c:numRef>
                <c:f>Percent!$M$22:$S$22</c:f>
                <c:numCache>
                  <c:formatCode>General</c:formatCode>
                  <c:ptCount val="7"/>
                  <c:pt idx="0">
                    <c:v>0</c:v>
                  </c:pt>
                  <c:pt idx="1">
                    <c:v>0</c:v>
                  </c:pt>
                  <c:pt idx="2">
                    <c:v>6.1439172690246089</c:v>
                  </c:pt>
                  <c:pt idx="3">
                    <c:v>6.1439172690246089</c:v>
                  </c:pt>
                  <c:pt idx="4">
                    <c:v>9.276840489129853</c:v>
                  </c:pt>
                  <c:pt idx="5">
                    <c:v>9.276840489129853</c:v>
                  </c:pt>
                  <c:pt idx="6">
                    <c:v>10.268794908775702</c:v>
                  </c:pt>
                </c:numCache>
              </c:numRef>
            </c:plus>
            <c:minus>
              <c:numRef>
                <c:f>Percent!$M$22:$S$22</c:f>
                <c:numCache>
                  <c:formatCode>General</c:formatCode>
                  <c:ptCount val="7"/>
                  <c:pt idx="0">
                    <c:v>0</c:v>
                  </c:pt>
                  <c:pt idx="1">
                    <c:v>0</c:v>
                  </c:pt>
                  <c:pt idx="2">
                    <c:v>6.1439172690246089</c:v>
                  </c:pt>
                  <c:pt idx="3">
                    <c:v>6.1439172690246089</c:v>
                  </c:pt>
                  <c:pt idx="4">
                    <c:v>9.276840489129853</c:v>
                  </c:pt>
                  <c:pt idx="5">
                    <c:v>9.276840489129853</c:v>
                  </c:pt>
                  <c:pt idx="6">
                    <c:v>10.268794908775702</c:v>
                  </c:pt>
                </c:numCache>
              </c:numRef>
            </c:minus>
          </c:errBars>
          <c:cat>
            <c:numRef>
              <c:f>Percent!$M$2:$S$2</c:f>
              <c:numCache>
                <c:formatCode>0.0</c:formatCode>
                <c:ptCount val="7"/>
                <c:pt idx="0">
                  <c:v>0</c:v>
                </c:pt>
                <c:pt idx="1">
                  <c:v>0.5</c:v>
                </c:pt>
                <c:pt idx="2">
                  <c:v>1</c:v>
                </c:pt>
                <c:pt idx="3">
                  <c:v>1.5</c:v>
                </c:pt>
                <c:pt idx="4">
                  <c:v>2</c:v>
                </c:pt>
                <c:pt idx="5">
                  <c:v>2.5</c:v>
                </c:pt>
                <c:pt idx="6">
                  <c:v>12</c:v>
                </c:pt>
              </c:numCache>
            </c:numRef>
          </c:cat>
          <c:val>
            <c:numRef>
              <c:f>Percent!$M$21:$S$21</c:f>
              <c:numCache>
                <c:formatCode>0.00</c:formatCode>
                <c:ptCount val="7"/>
                <c:pt idx="0">
                  <c:v>100</c:v>
                </c:pt>
                <c:pt idx="1">
                  <c:v>100</c:v>
                </c:pt>
                <c:pt idx="2">
                  <c:v>94.117647058823508</c:v>
                </c:pt>
                <c:pt idx="3">
                  <c:v>94.117647058823508</c:v>
                </c:pt>
                <c:pt idx="4">
                  <c:v>84.726112667289144</c:v>
                </c:pt>
                <c:pt idx="5">
                  <c:v>84.726112667289144</c:v>
                </c:pt>
                <c:pt idx="6">
                  <c:v>78.974478680361031</c:v>
                </c:pt>
              </c:numCache>
            </c:numRef>
          </c:val>
          <c:smooth val="0"/>
          <c:extLst>
            <c:ext xmlns:c16="http://schemas.microsoft.com/office/drawing/2014/chart" uri="{C3380CC4-5D6E-409C-BE32-E72D297353CC}">
              <c16:uniqueId val="{00000003-26C4-4958-8511-8F5417641C34}"/>
            </c:ext>
          </c:extLst>
        </c:ser>
        <c:ser>
          <c:idx val="5"/>
          <c:order val="4"/>
          <c:tx>
            <c:strRef>
              <c:f>Percent!$K$25</c:f>
              <c:strCache>
                <c:ptCount val="1"/>
                <c:pt idx="0">
                  <c:v>Orange Honeysuckle</c:v>
                </c:pt>
              </c:strCache>
            </c:strRef>
          </c:tx>
          <c:spPr>
            <a:ln w="63500">
              <a:solidFill>
                <a:srgbClr val="FFA021"/>
              </a:solidFill>
            </a:ln>
          </c:spPr>
          <c:marker>
            <c:spPr>
              <a:solidFill>
                <a:srgbClr val="FFA021"/>
              </a:solidFill>
            </c:spPr>
          </c:marker>
          <c:errBars>
            <c:errDir val="y"/>
            <c:errBarType val="both"/>
            <c:errValType val="cust"/>
            <c:noEndCap val="0"/>
            <c:plus>
              <c:numRef>
                <c:f>Percent!$M$26:$S$26</c:f>
                <c:numCache>
                  <c:formatCode>General</c:formatCode>
                  <c:ptCount val="7"/>
                  <c:pt idx="0">
                    <c:v>0</c:v>
                  </c:pt>
                  <c:pt idx="1">
                    <c:v>12.75624919367462</c:v>
                  </c:pt>
                  <c:pt idx="2">
                    <c:v>12.75624919367462</c:v>
                  </c:pt>
                  <c:pt idx="3">
                    <c:v>12.75624919367462</c:v>
                  </c:pt>
                  <c:pt idx="4">
                    <c:v>16.179910152986778</c:v>
                  </c:pt>
                  <c:pt idx="5">
                    <c:v>15.075567228888218</c:v>
                  </c:pt>
                  <c:pt idx="6">
                    <c:v>10.542431272854362</c:v>
                  </c:pt>
                </c:numCache>
              </c:numRef>
            </c:plus>
            <c:minus>
              <c:numRef>
                <c:f>Percent!$M$26:$S$26</c:f>
                <c:numCache>
                  <c:formatCode>General</c:formatCode>
                  <c:ptCount val="7"/>
                  <c:pt idx="0">
                    <c:v>0</c:v>
                  </c:pt>
                  <c:pt idx="1">
                    <c:v>12.75624919367462</c:v>
                  </c:pt>
                  <c:pt idx="2">
                    <c:v>12.75624919367462</c:v>
                  </c:pt>
                  <c:pt idx="3">
                    <c:v>12.75624919367462</c:v>
                  </c:pt>
                  <c:pt idx="4">
                    <c:v>16.179910152986778</c:v>
                  </c:pt>
                  <c:pt idx="5">
                    <c:v>15.075567228888218</c:v>
                  </c:pt>
                  <c:pt idx="6">
                    <c:v>10.542431272854362</c:v>
                  </c:pt>
                </c:numCache>
              </c:numRef>
            </c:minus>
          </c:errBars>
          <c:cat>
            <c:numRef>
              <c:f>Percent!$M$2:$S$2</c:f>
              <c:numCache>
                <c:formatCode>0.0</c:formatCode>
                <c:ptCount val="7"/>
                <c:pt idx="0">
                  <c:v>0</c:v>
                </c:pt>
                <c:pt idx="1">
                  <c:v>0.5</c:v>
                </c:pt>
                <c:pt idx="2">
                  <c:v>1</c:v>
                </c:pt>
                <c:pt idx="3">
                  <c:v>1.5</c:v>
                </c:pt>
                <c:pt idx="4">
                  <c:v>2</c:v>
                </c:pt>
                <c:pt idx="5">
                  <c:v>2.5</c:v>
                </c:pt>
                <c:pt idx="6">
                  <c:v>12</c:v>
                </c:pt>
              </c:numCache>
            </c:numRef>
          </c:cat>
          <c:val>
            <c:numRef>
              <c:f>Percent!$M$25:$S$25</c:f>
              <c:numCache>
                <c:formatCode>0.00</c:formatCode>
                <c:ptCount val="7"/>
                <c:pt idx="0">
                  <c:v>100</c:v>
                </c:pt>
                <c:pt idx="1">
                  <c:v>78.84615384615384</c:v>
                </c:pt>
                <c:pt idx="2">
                  <c:v>78.84615384615384</c:v>
                </c:pt>
                <c:pt idx="3">
                  <c:v>78.84615384615384</c:v>
                </c:pt>
                <c:pt idx="4">
                  <c:v>53.84615384615396</c:v>
                </c:pt>
                <c:pt idx="5">
                  <c:v>25</c:v>
                </c:pt>
                <c:pt idx="6">
                  <c:v>13.5</c:v>
                </c:pt>
              </c:numCache>
            </c:numRef>
          </c:val>
          <c:smooth val="0"/>
          <c:extLst>
            <c:ext xmlns:c16="http://schemas.microsoft.com/office/drawing/2014/chart" uri="{C3380CC4-5D6E-409C-BE32-E72D297353CC}">
              <c16:uniqueId val="{00000004-26C4-4958-8511-8F5417641C34}"/>
            </c:ext>
          </c:extLst>
        </c:ser>
        <c:ser>
          <c:idx val="4"/>
          <c:order val="5"/>
          <c:tx>
            <c:strRef>
              <c:f>Percent!$K$9</c:f>
              <c:strCache>
                <c:ptCount val="1"/>
                <c:pt idx="0">
                  <c:v>Hairy Honeysuckle</c:v>
                </c:pt>
              </c:strCache>
            </c:strRef>
          </c:tx>
          <c:spPr>
            <a:ln w="63500">
              <a:solidFill>
                <a:srgbClr val="7030A0"/>
              </a:solidFill>
            </a:ln>
          </c:spPr>
          <c:marker>
            <c:spPr>
              <a:solidFill>
                <a:srgbClr val="7030A0"/>
              </a:solidFill>
            </c:spPr>
          </c:marker>
          <c:errBars>
            <c:errDir val="y"/>
            <c:errBarType val="both"/>
            <c:errValType val="cust"/>
            <c:noEndCap val="0"/>
            <c:plus>
              <c:numRef>
                <c:f>Percent!$M$10:$S$10</c:f>
                <c:numCache>
                  <c:formatCode>General</c:formatCode>
                  <c:ptCount val="7"/>
                  <c:pt idx="0">
                    <c:v>0</c:v>
                  </c:pt>
                  <c:pt idx="1">
                    <c:v>8.7038827977848943</c:v>
                  </c:pt>
                  <c:pt idx="2">
                    <c:v>12.234736325508274</c:v>
                  </c:pt>
                  <c:pt idx="3">
                    <c:v>12.167817441543415</c:v>
                  </c:pt>
                  <c:pt idx="4">
                    <c:v>13.668589170952012</c:v>
                  </c:pt>
                  <c:pt idx="5">
                    <c:v>11.976217955767622</c:v>
                  </c:pt>
                  <c:pt idx="6">
                    <c:v>11.042755124691318</c:v>
                  </c:pt>
                </c:numCache>
              </c:numRef>
            </c:plus>
            <c:minus>
              <c:numRef>
                <c:f>Percent!$M$10:$S$10</c:f>
                <c:numCache>
                  <c:formatCode>General</c:formatCode>
                  <c:ptCount val="7"/>
                  <c:pt idx="0">
                    <c:v>0</c:v>
                  </c:pt>
                  <c:pt idx="1">
                    <c:v>8.7038827977848943</c:v>
                  </c:pt>
                  <c:pt idx="2">
                    <c:v>12.234736325508274</c:v>
                  </c:pt>
                  <c:pt idx="3">
                    <c:v>12.167817441543415</c:v>
                  </c:pt>
                  <c:pt idx="4">
                    <c:v>13.668589170952012</c:v>
                  </c:pt>
                  <c:pt idx="5">
                    <c:v>11.976217955767622</c:v>
                  </c:pt>
                  <c:pt idx="6">
                    <c:v>11.042755124691318</c:v>
                  </c:pt>
                </c:numCache>
              </c:numRef>
            </c:minus>
          </c:errBars>
          <c:cat>
            <c:numRef>
              <c:f>Percent!$M$2:$S$2</c:f>
              <c:numCache>
                <c:formatCode>0.0</c:formatCode>
                <c:ptCount val="7"/>
                <c:pt idx="0">
                  <c:v>0</c:v>
                </c:pt>
                <c:pt idx="1">
                  <c:v>0.5</c:v>
                </c:pt>
                <c:pt idx="2">
                  <c:v>1</c:v>
                </c:pt>
                <c:pt idx="3">
                  <c:v>1.5</c:v>
                </c:pt>
                <c:pt idx="4">
                  <c:v>2</c:v>
                </c:pt>
                <c:pt idx="5">
                  <c:v>2.5</c:v>
                </c:pt>
                <c:pt idx="6">
                  <c:v>12</c:v>
                </c:pt>
              </c:numCache>
            </c:numRef>
          </c:cat>
          <c:val>
            <c:numRef>
              <c:f>Percent!$M$9:$S$9</c:f>
              <c:numCache>
                <c:formatCode>0.00</c:formatCode>
                <c:ptCount val="7"/>
                <c:pt idx="0">
                  <c:v>100</c:v>
                </c:pt>
                <c:pt idx="1">
                  <c:v>91.666666666666671</c:v>
                </c:pt>
                <c:pt idx="2">
                  <c:v>77.949134199134207</c:v>
                </c:pt>
                <c:pt idx="3">
                  <c:v>77.532467532467265</c:v>
                </c:pt>
                <c:pt idx="4">
                  <c:v>49.105808407278992</c:v>
                </c:pt>
                <c:pt idx="5">
                  <c:v>35.700011305829868</c:v>
                </c:pt>
                <c:pt idx="6">
                  <c:v>23.673496154314591</c:v>
                </c:pt>
              </c:numCache>
            </c:numRef>
          </c:val>
          <c:smooth val="0"/>
          <c:extLst>
            <c:ext xmlns:c16="http://schemas.microsoft.com/office/drawing/2014/chart" uri="{C3380CC4-5D6E-409C-BE32-E72D297353CC}">
              <c16:uniqueId val="{00000005-26C4-4958-8511-8F5417641C34}"/>
            </c:ext>
          </c:extLst>
        </c:ser>
        <c:dLbls>
          <c:showLegendKey val="0"/>
          <c:showVal val="0"/>
          <c:showCatName val="0"/>
          <c:showSerName val="0"/>
          <c:showPercent val="0"/>
          <c:showBubbleSize val="0"/>
        </c:dLbls>
        <c:marker val="1"/>
        <c:smooth val="0"/>
        <c:axId val="-474838544"/>
        <c:axId val="-474833104"/>
      </c:lineChart>
      <c:catAx>
        <c:axId val="-474838544"/>
        <c:scaling>
          <c:orientation val="minMax"/>
        </c:scaling>
        <c:delete val="0"/>
        <c:axPos val="b"/>
        <c:title>
          <c:tx>
            <c:rich>
              <a:bodyPr/>
              <a:lstStyle/>
              <a:p>
                <a:pPr>
                  <a:defRPr/>
                </a:pPr>
                <a:r>
                  <a:rPr lang="en-US"/>
                  <a:t>Time (h)</a:t>
                </a:r>
              </a:p>
            </c:rich>
          </c:tx>
          <c:overlay val="0"/>
        </c:title>
        <c:numFmt formatCode="0.0" sourceLinked="1"/>
        <c:majorTickMark val="out"/>
        <c:minorTickMark val="none"/>
        <c:tickLblPos val="nextTo"/>
        <c:crossAx val="-474833104"/>
        <c:crosses val="autoZero"/>
        <c:auto val="1"/>
        <c:lblAlgn val="ctr"/>
        <c:lblOffset val="100"/>
        <c:noMultiLvlLbl val="0"/>
      </c:catAx>
      <c:valAx>
        <c:axId val="-474833104"/>
        <c:scaling>
          <c:orientation val="minMax"/>
          <c:max val="100"/>
          <c:min val="0"/>
        </c:scaling>
        <c:delete val="0"/>
        <c:axPos val="l"/>
        <c:title>
          <c:tx>
            <c:rich>
              <a:bodyPr rot="-5400000" vert="horz"/>
              <a:lstStyle/>
              <a:p>
                <a:pPr>
                  <a:defRPr/>
                </a:pPr>
                <a:r>
                  <a:rPr lang="en-US"/>
                  <a:t>Remaining  foliage (%)</a:t>
                </a:r>
              </a:p>
            </c:rich>
          </c:tx>
          <c:overlay val="0"/>
        </c:title>
        <c:numFmt formatCode="0" sourceLinked="0"/>
        <c:majorTickMark val="out"/>
        <c:minorTickMark val="none"/>
        <c:tickLblPos val="nextTo"/>
        <c:crossAx val="-474838544"/>
        <c:crosses val="autoZero"/>
        <c:crossBetween val="between"/>
        <c:majorUnit val="25"/>
      </c:valAx>
    </c:plotArea>
    <c:legend>
      <c:legendPos val="r"/>
      <c:overlay val="0"/>
    </c:legend>
    <c:plotVisOnly val="1"/>
    <c:dispBlanksAs val="gap"/>
    <c:showDLblsOverMax val="0"/>
  </c:chart>
  <c:txPr>
    <a:bodyPr/>
    <a:lstStyle/>
    <a:p>
      <a:pPr>
        <a:defRPr sz="1800">
          <a:solidFill>
            <a:schemeClr val="tx1"/>
          </a:solidFill>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dk1" tx1="lt1" bg2="dk2" tx2="lt2" accent1="accent1" accent2="accent2" accent3="accent3" accent4="accent4" accent5="accent5" accent6="accent6" hlink="hlink" folHlink="folHlink"/>
  <c:chart>
    <c:autoTitleDeleted val="0"/>
    <c:plotArea>
      <c:layout>
        <c:manualLayout>
          <c:layoutTarget val="inner"/>
          <c:xMode val="edge"/>
          <c:yMode val="edge"/>
          <c:x val="0.12357710423183417"/>
          <c:y val="4.9609136695750865E-2"/>
          <c:w val="0.56205587315284333"/>
          <c:h val="0.8332995573944697"/>
        </c:manualLayout>
      </c:layout>
      <c:lineChart>
        <c:grouping val="standard"/>
        <c:varyColors val="0"/>
        <c:ser>
          <c:idx val="0"/>
          <c:order val="0"/>
          <c:tx>
            <c:strRef>
              <c:f>'cover vs. desity graphs'!$A$4</c:f>
              <c:strCache>
                <c:ptCount val="1"/>
                <c:pt idx="0">
                  <c:v>Salal</c:v>
                </c:pt>
              </c:strCache>
            </c:strRef>
          </c:tx>
          <c:spPr>
            <a:ln w="63500">
              <a:solidFill>
                <a:srgbClr val="00B050"/>
              </a:solidFill>
            </a:ln>
          </c:spPr>
          <c:marker>
            <c:spPr>
              <a:solidFill>
                <a:srgbClr val="00B050"/>
              </a:solidFill>
            </c:spPr>
          </c:marker>
          <c:errBars>
            <c:errDir val="y"/>
            <c:errBarType val="both"/>
            <c:errValType val="cust"/>
            <c:noEndCap val="0"/>
            <c:plus>
              <c:numRef>
                <c:f>'cover vs. desity graphs'!$B$20:$E$20</c:f>
                <c:numCache>
                  <c:formatCode>General</c:formatCode>
                  <c:ptCount val="4"/>
                  <c:pt idx="0">
                    <c:v>4.6406000000000001</c:v>
                  </c:pt>
                  <c:pt idx="1">
                    <c:v>5.1456999999999997</c:v>
                  </c:pt>
                  <c:pt idx="2">
                    <c:v>4.3943999999999965</c:v>
                  </c:pt>
                  <c:pt idx="3">
                    <c:v>4.5411000000000001</c:v>
                  </c:pt>
                </c:numCache>
              </c:numRef>
            </c:plus>
            <c:minus>
              <c:numRef>
                <c:f>'cover vs. desity graphs'!$B$20:$E$20</c:f>
                <c:numCache>
                  <c:formatCode>General</c:formatCode>
                  <c:ptCount val="4"/>
                  <c:pt idx="0">
                    <c:v>4.6406000000000001</c:v>
                  </c:pt>
                  <c:pt idx="1">
                    <c:v>5.1456999999999997</c:v>
                  </c:pt>
                  <c:pt idx="2">
                    <c:v>4.3943999999999965</c:v>
                  </c:pt>
                  <c:pt idx="3">
                    <c:v>4.5411000000000001</c:v>
                  </c:pt>
                </c:numCache>
              </c:numRef>
            </c:minus>
          </c:errBars>
          <c:cat>
            <c:numRef>
              <c:f>'cover vs. desity graphs'!$B$3:$E$3</c:f>
              <c:numCache>
                <c:formatCode>General</c:formatCode>
                <c:ptCount val="4"/>
                <c:pt idx="0">
                  <c:v>0</c:v>
                </c:pt>
                <c:pt idx="1">
                  <c:v>0.5</c:v>
                </c:pt>
                <c:pt idx="2">
                  <c:v>1</c:v>
                </c:pt>
                <c:pt idx="3">
                  <c:v>1.5</c:v>
                </c:pt>
              </c:numCache>
            </c:numRef>
          </c:cat>
          <c:val>
            <c:numRef>
              <c:f>'cover vs. desity graphs'!$B$4:$E$4</c:f>
              <c:numCache>
                <c:formatCode>General</c:formatCode>
                <c:ptCount val="4"/>
                <c:pt idx="0">
                  <c:v>14.726600000000001</c:v>
                </c:pt>
                <c:pt idx="1">
                  <c:v>23.335100000000001</c:v>
                </c:pt>
                <c:pt idx="2">
                  <c:v>11.3247</c:v>
                </c:pt>
                <c:pt idx="3">
                  <c:v>11.357500000000023</c:v>
                </c:pt>
              </c:numCache>
            </c:numRef>
          </c:val>
          <c:smooth val="0"/>
          <c:extLst>
            <c:ext xmlns:c16="http://schemas.microsoft.com/office/drawing/2014/chart" uri="{C3380CC4-5D6E-409C-BE32-E72D297353CC}">
              <c16:uniqueId val="{00000000-99AA-4A9D-B40E-CF54CFEB5533}"/>
            </c:ext>
          </c:extLst>
        </c:ser>
        <c:ser>
          <c:idx val="1"/>
          <c:order val="1"/>
          <c:tx>
            <c:strRef>
              <c:f>'cover vs. desity graphs'!$A$5</c:f>
              <c:strCache>
                <c:ptCount val="1"/>
                <c:pt idx="0">
                  <c:v>Dull Oregon Grape</c:v>
                </c:pt>
              </c:strCache>
            </c:strRef>
          </c:tx>
          <c:spPr>
            <a:ln w="63500">
              <a:solidFill>
                <a:srgbClr val="92D050"/>
              </a:solidFill>
            </a:ln>
          </c:spPr>
          <c:marker>
            <c:spPr>
              <a:solidFill>
                <a:srgbClr val="92D050"/>
              </a:solidFill>
            </c:spPr>
          </c:marker>
          <c:errBars>
            <c:errDir val="y"/>
            <c:errBarType val="both"/>
            <c:errValType val="cust"/>
            <c:noEndCap val="0"/>
            <c:plus>
              <c:numRef>
                <c:f>'cover vs. desity graphs'!$B$21:$E$21</c:f>
                <c:numCache>
                  <c:formatCode>General</c:formatCode>
                  <c:ptCount val="4"/>
                  <c:pt idx="0">
                    <c:v>1.2824</c:v>
                  </c:pt>
                  <c:pt idx="1">
                    <c:v>1.4217999999999953</c:v>
                  </c:pt>
                  <c:pt idx="2">
                    <c:v>1.2142999999999975</c:v>
                  </c:pt>
                  <c:pt idx="3">
                    <c:v>1.2547999999999973</c:v>
                  </c:pt>
                </c:numCache>
              </c:numRef>
            </c:plus>
            <c:minus>
              <c:numRef>
                <c:f>'cover vs. desity graphs'!$B$21:$E$21</c:f>
                <c:numCache>
                  <c:formatCode>General</c:formatCode>
                  <c:ptCount val="4"/>
                  <c:pt idx="0">
                    <c:v>1.2824</c:v>
                  </c:pt>
                  <c:pt idx="1">
                    <c:v>1.4217999999999953</c:v>
                  </c:pt>
                  <c:pt idx="2">
                    <c:v>1.2142999999999975</c:v>
                  </c:pt>
                  <c:pt idx="3">
                    <c:v>1.2547999999999973</c:v>
                  </c:pt>
                </c:numCache>
              </c:numRef>
            </c:minus>
          </c:errBars>
          <c:cat>
            <c:numRef>
              <c:f>'cover vs. desity graphs'!$B$3:$E$3</c:f>
              <c:numCache>
                <c:formatCode>General</c:formatCode>
                <c:ptCount val="4"/>
                <c:pt idx="0">
                  <c:v>0</c:v>
                </c:pt>
                <c:pt idx="1">
                  <c:v>0.5</c:v>
                </c:pt>
                <c:pt idx="2">
                  <c:v>1</c:v>
                </c:pt>
                <c:pt idx="3">
                  <c:v>1.5</c:v>
                </c:pt>
              </c:numCache>
            </c:numRef>
          </c:cat>
          <c:val>
            <c:numRef>
              <c:f>'cover vs. desity graphs'!$B$5:$E$5</c:f>
              <c:numCache>
                <c:formatCode>General</c:formatCode>
                <c:ptCount val="4"/>
                <c:pt idx="0">
                  <c:v>2.0602999999999998</c:v>
                </c:pt>
                <c:pt idx="1">
                  <c:v>5.4280999999999997</c:v>
                </c:pt>
                <c:pt idx="2">
                  <c:v>5.1575999999999897</c:v>
                </c:pt>
                <c:pt idx="3">
                  <c:v>0.84960000000000135</c:v>
                </c:pt>
              </c:numCache>
            </c:numRef>
          </c:val>
          <c:smooth val="0"/>
          <c:extLst>
            <c:ext xmlns:c16="http://schemas.microsoft.com/office/drawing/2014/chart" uri="{C3380CC4-5D6E-409C-BE32-E72D297353CC}">
              <c16:uniqueId val="{00000001-99AA-4A9D-B40E-CF54CFEB5533}"/>
            </c:ext>
          </c:extLst>
        </c:ser>
        <c:ser>
          <c:idx val="2"/>
          <c:order val="2"/>
          <c:tx>
            <c:strRef>
              <c:f>'cover vs. desity graphs'!$A$6</c:f>
              <c:strCache>
                <c:ptCount val="1"/>
                <c:pt idx="0">
                  <c:v>Red Huckleberry</c:v>
                </c:pt>
              </c:strCache>
            </c:strRef>
          </c:tx>
          <c:spPr>
            <a:ln w="63500">
              <a:solidFill>
                <a:srgbClr val="FF0000"/>
              </a:solidFill>
            </a:ln>
          </c:spPr>
          <c:marker>
            <c:spPr>
              <a:solidFill>
                <a:srgbClr val="FF0000"/>
              </a:solidFill>
            </c:spPr>
          </c:marker>
          <c:errBars>
            <c:errDir val="y"/>
            <c:errBarType val="both"/>
            <c:errValType val="cust"/>
            <c:noEndCap val="0"/>
            <c:plus>
              <c:numRef>
                <c:f>'cover vs. desity graphs'!$B$22:$E$22</c:f>
                <c:numCache>
                  <c:formatCode>General</c:formatCode>
                  <c:ptCount val="4"/>
                  <c:pt idx="0">
                    <c:v>0.69670000000000065</c:v>
                  </c:pt>
                  <c:pt idx="1">
                    <c:v>0.77250000000000063</c:v>
                  </c:pt>
                  <c:pt idx="2">
                    <c:v>0.65970000000000184</c:v>
                  </c:pt>
                  <c:pt idx="3">
                    <c:v>0.68170000000000064</c:v>
                  </c:pt>
                </c:numCache>
              </c:numRef>
            </c:plus>
            <c:minus>
              <c:numRef>
                <c:f>'cover vs. desity graphs'!$B$22:$E$22</c:f>
                <c:numCache>
                  <c:formatCode>General</c:formatCode>
                  <c:ptCount val="4"/>
                  <c:pt idx="0">
                    <c:v>0.69670000000000065</c:v>
                  </c:pt>
                  <c:pt idx="1">
                    <c:v>0.77250000000000063</c:v>
                  </c:pt>
                  <c:pt idx="2">
                    <c:v>0.65970000000000184</c:v>
                  </c:pt>
                  <c:pt idx="3">
                    <c:v>0.68170000000000064</c:v>
                  </c:pt>
                </c:numCache>
              </c:numRef>
            </c:minus>
          </c:errBars>
          <c:cat>
            <c:numRef>
              <c:f>'cover vs. desity graphs'!$B$3:$E$3</c:f>
              <c:numCache>
                <c:formatCode>General</c:formatCode>
                <c:ptCount val="4"/>
                <c:pt idx="0">
                  <c:v>0</c:v>
                </c:pt>
                <c:pt idx="1">
                  <c:v>0.5</c:v>
                </c:pt>
                <c:pt idx="2">
                  <c:v>1</c:v>
                </c:pt>
                <c:pt idx="3">
                  <c:v>1.5</c:v>
                </c:pt>
              </c:numCache>
            </c:numRef>
          </c:cat>
          <c:val>
            <c:numRef>
              <c:f>'cover vs. desity graphs'!$B$6:$E$6</c:f>
              <c:numCache>
                <c:formatCode>General</c:formatCode>
                <c:ptCount val="4"/>
                <c:pt idx="0">
                  <c:v>0.19850000000000001</c:v>
                </c:pt>
                <c:pt idx="1">
                  <c:v>4.2833000000000014</c:v>
                </c:pt>
                <c:pt idx="2">
                  <c:v>0.43330000000000085</c:v>
                </c:pt>
                <c:pt idx="3">
                  <c:v>4.36E-2</c:v>
                </c:pt>
              </c:numCache>
            </c:numRef>
          </c:val>
          <c:smooth val="0"/>
          <c:extLst>
            <c:ext xmlns:c16="http://schemas.microsoft.com/office/drawing/2014/chart" uri="{C3380CC4-5D6E-409C-BE32-E72D297353CC}">
              <c16:uniqueId val="{00000002-99AA-4A9D-B40E-CF54CFEB5533}"/>
            </c:ext>
          </c:extLst>
        </c:ser>
        <c:ser>
          <c:idx val="3"/>
          <c:order val="3"/>
          <c:tx>
            <c:strRef>
              <c:f>'cover vs. desity graphs'!$A$7</c:f>
              <c:strCache>
                <c:ptCount val="1"/>
                <c:pt idx="0">
                  <c:v>Scotch Broom</c:v>
                </c:pt>
              </c:strCache>
            </c:strRef>
          </c:tx>
          <c:spPr>
            <a:ln w="63500">
              <a:solidFill>
                <a:srgbClr val="FFFF00"/>
              </a:solidFill>
            </a:ln>
          </c:spPr>
          <c:marker>
            <c:spPr>
              <a:solidFill>
                <a:srgbClr val="FFFF00"/>
              </a:solidFill>
            </c:spPr>
          </c:marker>
          <c:errBars>
            <c:errDir val="y"/>
            <c:errBarType val="both"/>
            <c:errValType val="cust"/>
            <c:noEndCap val="0"/>
            <c:plus>
              <c:numRef>
                <c:f>'cover vs. desity graphs'!$B$23:$E$23</c:f>
                <c:numCache>
                  <c:formatCode>General</c:formatCode>
                  <c:ptCount val="4"/>
                  <c:pt idx="0">
                    <c:v>1.141</c:v>
                  </c:pt>
                  <c:pt idx="1">
                    <c:v>1.2650999999999972</c:v>
                  </c:pt>
                  <c:pt idx="2">
                    <c:v>1.0804</c:v>
                  </c:pt>
                  <c:pt idx="3">
                    <c:v>1.1164000000000001</c:v>
                  </c:pt>
                </c:numCache>
              </c:numRef>
            </c:plus>
            <c:minus>
              <c:numRef>
                <c:f>'cover vs. desity graphs'!$B$23:$E$23</c:f>
                <c:numCache>
                  <c:formatCode>General</c:formatCode>
                  <c:ptCount val="4"/>
                  <c:pt idx="0">
                    <c:v>1.141</c:v>
                  </c:pt>
                  <c:pt idx="1">
                    <c:v>1.2650999999999972</c:v>
                  </c:pt>
                  <c:pt idx="2">
                    <c:v>1.0804</c:v>
                  </c:pt>
                  <c:pt idx="3">
                    <c:v>1.1164000000000001</c:v>
                  </c:pt>
                </c:numCache>
              </c:numRef>
            </c:minus>
          </c:errBars>
          <c:cat>
            <c:numRef>
              <c:f>'cover vs. desity graphs'!$B$3:$E$3</c:f>
              <c:numCache>
                <c:formatCode>General</c:formatCode>
                <c:ptCount val="4"/>
                <c:pt idx="0">
                  <c:v>0</c:v>
                </c:pt>
                <c:pt idx="1">
                  <c:v>0.5</c:v>
                </c:pt>
                <c:pt idx="2">
                  <c:v>1</c:v>
                </c:pt>
                <c:pt idx="3">
                  <c:v>1.5</c:v>
                </c:pt>
              </c:numCache>
            </c:numRef>
          </c:cat>
          <c:val>
            <c:numRef>
              <c:f>'cover vs. desity graphs'!$B$7:$E$7</c:f>
              <c:numCache>
                <c:formatCode>General</c:formatCode>
                <c:ptCount val="4"/>
                <c:pt idx="0">
                  <c:v>0.12270000000000017</c:v>
                </c:pt>
                <c:pt idx="1">
                  <c:v>1.7501</c:v>
                </c:pt>
                <c:pt idx="2">
                  <c:v>2.1490999999999998</c:v>
                </c:pt>
                <c:pt idx="3">
                  <c:v>1.3848</c:v>
                </c:pt>
              </c:numCache>
            </c:numRef>
          </c:val>
          <c:smooth val="0"/>
          <c:extLst>
            <c:ext xmlns:c16="http://schemas.microsoft.com/office/drawing/2014/chart" uri="{C3380CC4-5D6E-409C-BE32-E72D297353CC}">
              <c16:uniqueId val="{00000003-99AA-4A9D-B40E-CF54CFEB5533}"/>
            </c:ext>
          </c:extLst>
        </c:ser>
        <c:dLbls>
          <c:showLegendKey val="0"/>
          <c:showVal val="0"/>
          <c:showCatName val="0"/>
          <c:showSerName val="0"/>
          <c:showPercent val="0"/>
          <c:showBubbleSize val="0"/>
        </c:dLbls>
        <c:marker val="1"/>
        <c:smooth val="0"/>
        <c:axId val="-474837456"/>
        <c:axId val="-474836912"/>
      </c:lineChart>
      <c:catAx>
        <c:axId val="-474837456"/>
        <c:scaling>
          <c:orientation val="minMax"/>
        </c:scaling>
        <c:delete val="1"/>
        <c:axPos val="b"/>
        <c:numFmt formatCode="General" sourceLinked="1"/>
        <c:majorTickMark val="out"/>
        <c:minorTickMark val="none"/>
        <c:tickLblPos val="none"/>
        <c:crossAx val="-474836912"/>
        <c:crosses val="autoZero"/>
        <c:auto val="1"/>
        <c:lblAlgn val="ctr"/>
        <c:lblOffset val="100"/>
        <c:noMultiLvlLbl val="0"/>
      </c:catAx>
      <c:valAx>
        <c:axId val="-474836912"/>
        <c:scaling>
          <c:orientation val="minMax"/>
          <c:max val="30"/>
          <c:min val="0"/>
        </c:scaling>
        <c:delete val="0"/>
        <c:axPos val="l"/>
        <c:numFmt formatCode="#,##0" sourceLinked="0"/>
        <c:majorTickMark val="out"/>
        <c:minorTickMark val="none"/>
        <c:tickLblPos val="nextTo"/>
        <c:txPr>
          <a:bodyPr/>
          <a:lstStyle/>
          <a:p>
            <a:pPr>
              <a:defRPr sz="1400"/>
            </a:pPr>
            <a:endParaRPr lang="en-US"/>
          </a:p>
        </c:txPr>
        <c:crossAx val="-474837456"/>
        <c:crosses val="autoZero"/>
        <c:crossBetween val="between"/>
        <c:majorUnit val="10"/>
      </c:valAx>
    </c:plotArea>
    <c:legend>
      <c:legendPos val="r"/>
      <c:layout>
        <c:manualLayout>
          <c:xMode val="edge"/>
          <c:yMode val="edge"/>
          <c:x val="0.7131391795203682"/>
          <c:y val="0.35060438391147136"/>
          <c:w val="0.24119872002301082"/>
          <c:h val="0.48798042136624814"/>
        </c:manualLayout>
      </c:layout>
      <c:overlay val="0"/>
      <c:txPr>
        <a:bodyPr/>
        <a:lstStyle/>
        <a:p>
          <a:pPr>
            <a:defRPr sz="1100"/>
          </a:pPr>
          <a:endParaRPr lang="en-US"/>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dk1" tx1="lt1" bg2="dk2" tx2="lt2" accent1="accent1" accent2="accent2" accent3="accent3" accent4="accent4" accent5="accent5" accent6="accent6" hlink="hlink" folHlink="folHlink"/>
  <c:chart>
    <c:autoTitleDeleted val="0"/>
    <c:plotArea>
      <c:layout/>
      <c:lineChart>
        <c:grouping val="standard"/>
        <c:varyColors val="0"/>
        <c:ser>
          <c:idx val="0"/>
          <c:order val="0"/>
          <c:tx>
            <c:strRef>
              <c:f>'cover vs. desity graphs'!$A$12</c:f>
              <c:strCache>
                <c:ptCount val="1"/>
                <c:pt idx="0">
                  <c:v>Arbutus</c:v>
                </c:pt>
              </c:strCache>
            </c:strRef>
          </c:tx>
          <c:spPr>
            <a:ln w="63500">
              <a:solidFill>
                <a:schemeClr val="accent6">
                  <a:lumMod val="75000"/>
                </a:schemeClr>
              </a:solidFill>
            </a:ln>
          </c:spPr>
          <c:marker>
            <c:spPr>
              <a:solidFill>
                <a:schemeClr val="accent6">
                  <a:lumMod val="75000"/>
                </a:schemeClr>
              </a:solidFill>
            </c:spPr>
          </c:marker>
          <c:errBars>
            <c:errDir val="y"/>
            <c:errBarType val="both"/>
            <c:errValType val="cust"/>
            <c:noEndCap val="0"/>
            <c:plus>
              <c:numRef>
                <c:f>'cover vs. desity graphs'!$B$28:$E$28</c:f>
                <c:numCache>
                  <c:formatCode>General</c:formatCode>
                  <c:ptCount val="4"/>
                  <c:pt idx="0">
                    <c:v>0.6509000000000017</c:v>
                  </c:pt>
                  <c:pt idx="1">
                    <c:v>0.72170000000000134</c:v>
                  </c:pt>
                  <c:pt idx="2">
                    <c:v>0.61639999999999995</c:v>
                  </c:pt>
                  <c:pt idx="3">
                    <c:v>0.63690000000000135</c:v>
                  </c:pt>
                </c:numCache>
              </c:numRef>
            </c:plus>
            <c:minus>
              <c:numRef>
                <c:f>'cover vs. desity graphs'!$B$28:$E$28</c:f>
                <c:numCache>
                  <c:formatCode>General</c:formatCode>
                  <c:ptCount val="4"/>
                  <c:pt idx="0">
                    <c:v>0.6509000000000017</c:v>
                  </c:pt>
                  <c:pt idx="1">
                    <c:v>0.72170000000000134</c:v>
                  </c:pt>
                  <c:pt idx="2">
                    <c:v>0.61639999999999995</c:v>
                  </c:pt>
                  <c:pt idx="3">
                    <c:v>0.63690000000000135</c:v>
                  </c:pt>
                </c:numCache>
              </c:numRef>
            </c:minus>
          </c:errBars>
          <c:cat>
            <c:numRef>
              <c:f>'cover vs. desity graphs'!$B$3:$E$3</c:f>
              <c:numCache>
                <c:formatCode>General</c:formatCode>
                <c:ptCount val="4"/>
                <c:pt idx="0">
                  <c:v>0</c:v>
                </c:pt>
                <c:pt idx="1">
                  <c:v>0.5</c:v>
                </c:pt>
                <c:pt idx="2">
                  <c:v>1</c:v>
                </c:pt>
                <c:pt idx="3">
                  <c:v>1.5</c:v>
                </c:pt>
              </c:numCache>
            </c:numRef>
          </c:cat>
          <c:val>
            <c:numRef>
              <c:f>'cover vs. desity graphs'!$B$12:$E$12</c:f>
              <c:numCache>
                <c:formatCode>General</c:formatCode>
                <c:ptCount val="4"/>
                <c:pt idx="0">
                  <c:v>1.7882</c:v>
                </c:pt>
                <c:pt idx="1">
                  <c:v>0.1275</c:v>
                </c:pt>
                <c:pt idx="2">
                  <c:v>0.63540000000000063</c:v>
                </c:pt>
                <c:pt idx="3">
                  <c:v>5.9800000000000124E-2</c:v>
                </c:pt>
              </c:numCache>
            </c:numRef>
          </c:val>
          <c:smooth val="0"/>
          <c:extLst>
            <c:ext xmlns:c16="http://schemas.microsoft.com/office/drawing/2014/chart" uri="{C3380CC4-5D6E-409C-BE32-E72D297353CC}">
              <c16:uniqueId val="{00000000-6411-4497-8B50-2F77D6706563}"/>
            </c:ext>
          </c:extLst>
        </c:ser>
        <c:ser>
          <c:idx val="2"/>
          <c:order val="1"/>
          <c:tx>
            <c:strRef>
              <c:f>'cover vs. desity graphs'!$A$14</c:f>
              <c:strCache>
                <c:ptCount val="1"/>
                <c:pt idx="0">
                  <c:v>Orange Honeysuckle</c:v>
                </c:pt>
              </c:strCache>
            </c:strRef>
          </c:tx>
          <c:spPr>
            <a:ln w="63500">
              <a:solidFill>
                <a:srgbClr val="FFC000"/>
              </a:solidFill>
            </a:ln>
          </c:spPr>
          <c:marker>
            <c:spPr>
              <a:solidFill>
                <a:srgbClr val="FFC000"/>
              </a:solidFill>
            </c:spPr>
          </c:marker>
          <c:errBars>
            <c:errDir val="y"/>
            <c:errBarType val="both"/>
            <c:errValType val="cust"/>
            <c:noEndCap val="0"/>
            <c:plus>
              <c:numRef>
                <c:f>'cover vs. desity graphs'!$B$30:$E$30</c:f>
                <c:numCache>
                  <c:formatCode>General</c:formatCode>
                  <c:ptCount val="4"/>
                  <c:pt idx="0">
                    <c:v>0.42880000000000085</c:v>
                  </c:pt>
                  <c:pt idx="1">
                    <c:v>0.47550000000000031</c:v>
                  </c:pt>
                  <c:pt idx="2">
                    <c:v>0.40610000000000002</c:v>
                  </c:pt>
                  <c:pt idx="3">
                    <c:v>0.41960000000000008</c:v>
                  </c:pt>
                </c:numCache>
              </c:numRef>
            </c:plus>
            <c:minus>
              <c:numRef>
                <c:f>'cover vs. desity graphs'!$B$30:$E$30</c:f>
                <c:numCache>
                  <c:formatCode>General</c:formatCode>
                  <c:ptCount val="4"/>
                  <c:pt idx="0">
                    <c:v>0.42880000000000085</c:v>
                  </c:pt>
                  <c:pt idx="1">
                    <c:v>0.47550000000000031</c:v>
                  </c:pt>
                  <c:pt idx="2">
                    <c:v>0.40610000000000002</c:v>
                  </c:pt>
                  <c:pt idx="3">
                    <c:v>0.41960000000000008</c:v>
                  </c:pt>
                </c:numCache>
              </c:numRef>
            </c:minus>
          </c:errBars>
          <c:cat>
            <c:numRef>
              <c:f>'cover vs. desity graphs'!$B$3:$E$3</c:f>
              <c:numCache>
                <c:formatCode>General</c:formatCode>
                <c:ptCount val="4"/>
                <c:pt idx="0">
                  <c:v>0</c:v>
                </c:pt>
                <c:pt idx="1">
                  <c:v>0.5</c:v>
                </c:pt>
                <c:pt idx="2">
                  <c:v>1</c:v>
                </c:pt>
                <c:pt idx="3">
                  <c:v>1.5</c:v>
                </c:pt>
              </c:numCache>
            </c:numRef>
          </c:cat>
          <c:val>
            <c:numRef>
              <c:f>'cover vs. desity graphs'!$B$14:$E$14</c:f>
              <c:numCache>
                <c:formatCode>General</c:formatCode>
                <c:ptCount val="4"/>
                <c:pt idx="0">
                  <c:v>2.3020999999999967</c:v>
                </c:pt>
                <c:pt idx="1">
                  <c:v>0.2727</c:v>
                </c:pt>
                <c:pt idx="2">
                  <c:v>0.27700000000000002</c:v>
                </c:pt>
                <c:pt idx="3">
                  <c:v>0.10900000000000012</c:v>
                </c:pt>
              </c:numCache>
            </c:numRef>
          </c:val>
          <c:smooth val="0"/>
          <c:extLst>
            <c:ext xmlns:c16="http://schemas.microsoft.com/office/drawing/2014/chart" uri="{C3380CC4-5D6E-409C-BE32-E72D297353CC}">
              <c16:uniqueId val="{00000001-6411-4497-8B50-2F77D6706563}"/>
            </c:ext>
          </c:extLst>
        </c:ser>
        <c:ser>
          <c:idx val="1"/>
          <c:order val="2"/>
          <c:tx>
            <c:strRef>
              <c:f>'cover vs. desity graphs'!$A$10</c:f>
              <c:strCache>
                <c:ptCount val="1"/>
                <c:pt idx="0">
                  <c:v>Snowberry</c:v>
                </c:pt>
              </c:strCache>
            </c:strRef>
          </c:tx>
          <c:spPr>
            <a:ln w="63500">
              <a:solidFill>
                <a:schemeClr val="tx1"/>
              </a:solidFill>
            </a:ln>
          </c:spPr>
          <c:marker>
            <c:spPr>
              <a:solidFill>
                <a:schemeClr val="tx1"/>
              </a:solidFill>
            </c:spPr>
          </c:marker>
          <c:errBars>
            <c:errDir val="y"/>
            <c:errBarType val="both"/>
            <c:errValType val="cust"/>
            <c:noEndCap val="0"/>
            <c:plus>
              <c:numRef>
                <c:f>'cover vs. desity graphs'!$B$26:$E$26</c:f>
                <c:numCache>
                  <c:formatCode>General</c:formatCode>
                  <c:ptCount val="4"/>
                  <c:pt idx="0">
                    <c:v>2.6587000000000001</c:v>
                  </c:pt>
                  <c:pt idx="1">
                    <c:v>2.9478</c:v>
                  </c:pt>
                  <c:pt idx="2">
                    <c:v>2.5175000000000001</c:v>
                  </c:pt>
                  <c:pt idx="3">
                    <c:v>2.6015000000000001</c:v>
                  </c:pt>
                </c:numCache>
              </c:numRef>
            </c:plus>
            <c:minus>
              <c:numRef>
                <c:f>'cover vs. desity graphs'!$B$26:$E$26</c:f>
                <c:numCache>
                  <c:formatCode>General</c:formatCode>
                  <c:ptCount val="4"/>
                  <c:pt idx="0">
                    <c:v>2.6587000000000001</c:v>
                  </c:pt>
                  <c:pt idx="1">
                    <c:v>2.9478</c:v>
                  </c:pt>
                  <c:pt idx="2">
                    <c:v>2.5175000000000001</c:v>
                  </c:pt>
                  <c:pt idx="3">
                    <c:v>2.6015000000000001</c:v>
                  </c:pt>
                </c:numCache>
              </c:numRef>
            </c:minus>
          </c:errBars>
          <c:cat>
            <c:numRef>
              <c:f>'cover vs. desity graphs'!$B$3:$E$3</c:f>
              <c:numCache>
                <c:formatCode>General</c:formatCode>
                <c:ptCount val="4"/>
                <c:pt idx="0">
                  <c:v>0</c:v>
                </c:pt>
                <c:pt idx="1">
                  <c:v>0.5</c:v>
                </c:pt>
                <c:pt idx="2">
                  <c:v>1</c:v>
                </c:pt>
                <c:pt idx="3">
                  <c:v>1.5</c:v>
                </c:pt>
              </c:numCache>
            </c:numRef>
          </c:cat>
          <c:val>
            <c:numRef>
              <c:f>'cover vs. desity graphs'!$B$10:$E$10</c:f>
              <c:numCache>
                <c:formatCode>General</c:formatCode>
                <c:ptCount val="4"/>
                <c:pt idx="0">
                  <c:v>14.919700000000002</c:v>
                </c:pt>
                <c:pt idx="1">
                  <c:v>5.1032000000000002</c:v>
                </c:pt>
                <c:pt idx="2">
                  <c:v>0.82950000000000002</c:v>
                </c:pt>
                <c:pt idx="3">
                  <c:v>0.4531</c:v>
                </c:pt>
              </c:numCache>
            </c:numRef>
          </c:val>
          <c:smooth val="0"/>
          <c:extLst>
            <c:ext xmlns:c16="http://schemas.microsoft.com/office/drawing/2014/chart" uri="{C3380CC4-5D6E-409C-BE32-E72D297353CC}">
              <c16:uniqueId val="{00000002-6411-4497-8B50-2F77D6706563}"/>
            </c:ext>
          </c:extLst>
        </c:ser>
        <c:ser>
          <c:idx val="3"/>
          <c:order val="3"/>
          <c:tx>
            <c:strRef>
              <c:f>'cover vs. desity graphs'!$A$11</c:f>
              <c:strCache>
                <c:ptCount val="1"/>
                <c:pt idx="0">
                  <c:v>Nootka Rose</c:v>
                </c:pt>
              </c:strCache>
            </c:strRef>
          </c:tx>
          <c:spPr>
            <a:ln w="63500">
              <a:solidFill>
                <a:srgbClr val="FF6699"/>
              </a:solidFill>
            </a:ln>
          </c:spPr>
          <c:marker>
            <c:spPr>
              <a:solidFill>
                <a:srgbClr val="FF6699"/>
              </a:solidFill>
            </c:spPr>
          </c:marker>
          <c:errBars>
            <c:errDir val="y"/>
            <c:errBarType val="both"/>
            <c:errValType val="cust"/>
            <c:noEndCap val="0"/>
            <c:plus>
              <c:numRef>
                <c:f>'cover vs. desity graphs'!$B$27:$E$27</c:f>
                <c:numCache>
                  <c:formatCode>General</c:formatCode>
                  <c:ptCount val="4"/>
                  <c:pt idx="0">
                    <c:v>1.8242</c:v>
                  </c:pt>
                  <c:pt idx="1">
                    <c:v>2.0225999999999997</c:v>
                  </c:pt>
                  <c:pt idx="2">
                    <c:v>1.7273999999999969</c:v>
                  </c:pt>
                  <c:pt idx="3">
                    <c:v>1.7849999999999973</c:v>
                  </c:pt>
                </c:numCache>
              </c:numRef>
            </c:plus>
            <c:minus>
              <c:numRef>
                <c:f>'cover vs. desity graphs'!$B$27:$E$27</c:f>
                <c:numCache>
                  <c:formatCode>General</c:formatCode>
                  <c:ptCount val="4"/>
                  <c:pt idx="0">
                    <c:v>1.8242</c:v>
                  </c:pt>
                  <c:pt idx="1">
                    <c:v>2.0225999999999997</c:v>
                  </c:pt>
                  <c:pt idx="2">
                    <c:v>1.7273999999999969</c:v>
                  </c:pt>
                  <c:pt idx="3">
                    <c:v>1.7849999999999973</c:v>
                  </c:pt>
                </c:numCache>
              </c:numRef>
            </c:minus>
          </c:errBars>
          <c:cat>
            <c:numRef>
              <c:f>'cover vs. desity graphs'!$B$3:$E$3</c:f>
              <c:numCache>
                <c:formatCode>General</c:formatCode>
                <c:ptCount val="4"/>
                <c:pt idx="0">
                  <c:v>0</c:v>
                </c:pt>
                <c:pt idx="1">
                  <c:v>0.5</c:v>
                </c:pt>
                <c:pt idx="2">
                  <c:v>1</c:v>
                </c:pt>
                <c:pt idx="3">
                  <c:v>1.5</c:v>
                </c:pt>
              </c:numCache>
            </c:numRef>
          </c:cat>
          <c:val>
            <c:numRef>
              <c:f>'cover vs. desity graphs'!$B$11:$E$11</c:f>
              <c:numCache>
                <c:formatCode>General</c:formatCode>
                <c:ptCount val="4"/>
                <c:pt idx="0">
                  <c:v>10.6701</c:v>
                </c:pt>
                <c:pt idx="1">
                  <c:v>3.3825999999999987</c:v>
                </c:pt>
                <c:pt idx="2">
                  <c:v>0.25569999999999998</c:v>
                </c:pt>
                <c:pt idx="3">
                  <c:v>0.48140000000000038</c:v>
                </c:pt>
              </c:numCache>
            </c:numRef>
          </c:val>
          <c:smooth val="0"/>
          <c:extLst>
            <c:ext xmlns:c16="http://schemas.microsoft.com/office/drawing/2014/chart" uri="{C3380CC4-5D6E-409C-BE32-E72D297353CC}">
              <c16:uniqueId val="{00000003-6411-4497-8B50-2F77D6706563}"/>
            </c:ext>
          </c:extLst>
        </c:ser>
        <c:dLbls>
          <c:showLegendKey val="0"/>
          <c:showVal val="0"/>
          <c:showCatName val="0"/>
          <c:showSerName val="0"/>
          <c:showPercent val="0"/>
          <c:showBubbleSize val="0"/>
        </c:dLbls>
        <c:marker val="1"/>
        <c:smooth val="0"/>
        <c:axId val="-912047424"/>
        <c:axId val="-912051232"/>
      </c:lineChart>
      <c:catAx>
        <c:axId val="-912047424"/>
        <c:scaling>
          <c:orientation val="minMax"/>
        </c:scaling>
        <c:delete val="0"/>
        <c:axPos val="b"/>
        <c:title>
          <c:tx>
            <c:rich>
              <a:bodyPr/>
              <a:lstStyle/>
              <a:p>
                <a:pPr>
                  <a:defRPr/>
                </a:pPr>
                <a:r>
                  <a:rPr lang="en-US" sz="2000" dirty="0"/>
                  <a:t>Deer Density  (log10 pellet group)</a:t>
                </a:r>
              </a:p>
            </c:rich>
          </c:tx>
          <c:layout>
            <c:manualLayout>
              <c:xMode val="edge"/>
              <c:yMode val="edge"/>
              <c:x val="4.5252045700169712E-2"/>
              <c:y val="0.8524373359580053"/>
            </c:manualLayout>
          </c:layout>
          <c:overlay val="0"/>
        </c:title>
        <c:numFmt formatCode="General" sourceLinked="1"/>
        <c:majorTickMark val="out"/>
        <c:minorTickMark val="none"/>
        <c:tickLblPos val="nextTo"/>
        <c:txPr>
          <a:bodyPr/>
          <a:lstStyle/>
          <a:p>
            <a:pPr>
              <a:defRPr sz="1400"/>
            </a:pPr>
            <a:endParaRPr lang="en-US"/>
          </a:p>
        </c:txPr>
        <c:crossAx val="-912051232"/>
        <c:crosses val="autoZero"/>
        <c:auto val="1"/>
        <c:lblAlgn val="ctr"/>
        <c:lblOffset val="100"/>
        <c:noMultiLvlLbl val="0"/>
      </c:catAx>
      <c:valAx>
        <c:axId val="-912051232"/>
        <c:scaling>
          <c:orientation val="minMax"/>
          <c:max val="20"/>
          <c:min val="0"/>
        </c:scaling>
        <c:delete val="0"/>
        <c:axPos val="l"/>
        <c:numFmt formatCode="General" sourceLinked="1"/>
        <c:majorTickMark val="out"/>
        <c:minorTickMark val="none"/>
        <c:tickLblPos val="nextTo"/>
        <c:txPr>
          <a:bodyPr/>
          <a:lstStyle/>
          <a:p>
            <a:pPr>
              <a:defRPr sz="1400"/>
            </a:pPr>
            <a:endParaRPr lang="en-US"/>
          </a:p>
        </c:txPr>
        <c:crossAx val="-912047424"/>
        <c:crosses val="autoZero"/>
        <c:crossBetween val="between"/>
        <c:majorUnit val="5"/>
      </c:valAx>
    </c:plotArea>
    <c:legend>
      <c:legendPos val="r"/>
      <c:overlay val="0"/>
      <c:txPr>
        <a:bodyPr/>
        <a:lstStyle/>
        <a:p>
          <a:pPr>
            <a:defRPr sz="1200"/>
          </a:pPr>
          <a:endParaRPr lang="en-US"/>
        </a:p>
      </c:txPr>
    </c:legend>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7"/>
    </mc:Choice>
    <mc:Fallback>
      <c:style val="17"/>
    </mc:Fallback>
  </mc:AlternateContent>
  <c:clrMapOvr bg1="dk1" tx1="lt1" bg2="dk2" tx2="lt2" accent1="accent1" accent2="accent2" accent3="accent3" accent4="accent4" accent5="accent5" accent6="accent6" hlink="hlink" folHlink="folHlink"/>
  <c:chart>
    <c:autoTitleDeleted val="0"/>
    <c:plotArea>
      <c:layout/>
      <c:lineChart>
        <c:grouping val="standard"/>
        <c:varyColors val="0"/>
        <c:ser>
          <c:idx val="0"/>
          <c:order val="0"/>
          <c:spPr>
            <a:ln w="63500">
              <a:solidFill>
                <a:srgbClr val="92D050"/>
              </a:solidFill>
            </a:ln>
          </c:spPr>
          <c:marker>
            <c:spPr>
              <a:solidFill>
                <a:srgbClr val="92D050"/>
              </a:solidFill>
            </c:spPr>
          </c:marker>
          <c:errBars>
            <c:errDir val="y"/>
            <c:errBarType val="both"/>
            <c:errValType val="cust"/>
            <c:noEndCap val="0"/>
            <c:plus>
              <c:numRef>
                <c:f>Sheet1!$C$41:$C$44</c:f>
                <c:numCache>
                  <c:formatCode>General</c:formatCode>
                  <c:ptCount val="4"/>
                  <c:pt idx="0">
                    <c:v>1.4450999999999969</c:v>
                  </c:pt>
                  <c:pt idx="1">
                    <c:v>1.6</c:v>
                  </c:pt>
                  <c:pt idx="2">
                    <c:v>1.36</c:v>
                  </c:pt>
                  <c:pt idx="3">
                    <c:v>0.57090000000000063</c:v>
                  </c:pt>
                </c:numCache>
              </c:numRef>
            </c:plus>
            <c:minus>
              <c:numRef>
                <c:f>Sheet1!$C$41:$C$44</c:f>
                <c:numCache>
                  <c:formatCode>General</c:formatCode>
                  <c:ptCount val="4"/>
                  <c:pt idx="0">
                    <c:v>1.4450999999999969</c:v>
                  </c:pt>
                  <c:pt idx="1">
                    <c:v>1.6</c:v>
                  </c:pt>
                  <c:pt idx="2">
                    <c:v>1.36</c:v>
                  </c:pt>
                  <c:pt idx="3">
                    <c:v>0.57090000000000063</c:v>
                  </c:pt>
                </c:numCache>
              </c:numRef>
            </c:minus>
          </c:errBars>
          <c:cat>
            <c:numRef>
              <c:f>Sheet1!$A$41:$A$44</c:f>
              <c:numCache>
                <c:formatCode>General</c:formatCode>
                <c:ptCount val="4"/>
                <c:pt idx="0">
                  <c:v>0</c:v>
                </c:pt>
                <c:pt idx="1">
                  <c:v>0.5</c:v>
                </c:pt>
                <c:pt idx="2">
                  <c:v>1</c:v>
                </c:pt>
                <c:pt idx="3">
                  <c:v>1.5</c:v>
                </c:pt>
              </c:numCache>
            </c:numRef>
          </c:cat>
          <c:val>
            <c:numRef>
              <c:f>Sheet1!$B$41:$B$44</c:f>
              <c:numCache>
                <c:formatCode>General</c:formatCode>
                <c:ptCount val="4"/>
                <c:pt idx="0">
                  <c:v>17.768199999999933</c:v>
                </c:pt>
                <c:pt idx="1">
                  <c:v>13.562900000000004</c:v>
                </c:pt>
                <c:pt idx="2">
                  <c:v>13.949</c:v>
                </c:pt>
                <c:pt idx="3">
                  <c:v>4.5619999999999985</c:v>
                </c:pt>
              </c:numCache>
            </c:numRef>
          </c:val>
          <c:smooth val="0"/>
          <c:extLst>
            <c:ext xmlns:c16="http://schemas.microsoft.com/office/drawing/2014/chart" uri="{C3380CC4-5D6E-409C-BE32-E72D297353CC}">
              <c16:uniqueId val="{00000000-FBAD-474B-A4E0-3449FA536102}"/>
            </c:ext>
          </c:extLst>
        </c:ser>
        <c:dLbls>
          <c:showLegendKey val="0"/>
          <c:showVal val="0"/>
          <c:showCatName val="0"/>
          <c:showSerName val="0"/>
          <c:showPercent val="0"/>
          <c:showBubbleSize val="0"/>
        </c:dLbls>
        <c:marker val="1"/>
        <c:smooth val="0"/>
        <c:axId val="-912046336"/>
        <c:axId val="-912047968"/>
      </c:lineChart>
      <c:catAx>
        <c:axId val="-912046336"/>
        <c:scaling>
          <c:orientation val="minMax"/>
        </c:scaling>
        <c:delete val="0"/>
        <c:axPos val="b"/>
        <c:title>
          <c:tx>
            <c:rich>
              <a:bodyPr/>
              <a:lstStyle/>
              <a:p>
                <a:pPr>
                  <a:defRPr/>
                </a:pPr>
                <a:r>
                  <a:rPr lang="en-US" sz="1800"/>
                  <a:t>Deer Density (log10 pellet group)</a:t>
                </a:r>
              </a:p>
            </c:rich>
          </c:tx>
          <c:overlay val="0"/>
        </c:title>
        <c:numFmt formatCode="General" sourceLinked="1"/>
        <c:majorTickMark val="out"/>
        <c:minorTickMark val="none"/>
        <c:tickLblPos val="nextTo"/>
        <c:txPr>
          <a:bodyPr/>
          <a:lstStyle/>
          <a:p>
            <a:pPr>
              <a:defRPr sz="1400" baseline="0"/>
            </a:pPr>
            <a:endParaRPr lang="en-US"/>
          </a:p>
        </c:txPr>
        <c:crossAx val="-912047968"/>
        <c:crosses val="autoZero"/>
        <c:auto val="1"/>
        <c:lblAlgn val="ctr"/>
        <c:lblOffset val="100"/>
        <c:noMultiLvlLbl val="0"/>
      </c:catAx>
      <c:valAx>
        <c:axId val="-912047968"/>
        <c:scaling>
          <c:orientation val="minMax"/>
          <c:max val="20"/>
          <c:min val="0"/>
        </c:scaling>
        <c:delete val="0"/>
        <c:axPos val="l"/>
        <c:numFmt formatCode="General" sourceLinked="1"/>
        <c:majorTickMark val="out"/>
        <c:minorTickMark val="none"/>
        <c:tickLblPos val="nextTo"/>
        <c:txPr>
          <a:bodyPr/>
          <a:lstStyle/>
          <a:p>
            <a:pPr>
              <a:defRPr sz="1400" baseline="0"/>
            </a:pPr>
            <a:endParaRPr lang="en-US"/>
          </a:p>
        </c:txPr>
        <c:crossAx val="-912046336"/>
        <c:crosses val="autoZero"/>
        <c:crossBetween val="between"/>
        <c:majorUnit val="5"/>
      </c:valAx>
    </c:plotArea>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7"/>
    </mc:Choice>
    <mc:Fallback>
      <c:style val="17"/>
    </mc:Fallback>
  </mc:AlternateContent>
  <c:clrMapOvr bg1="dk1" tx1="lt1" bg2="dk2" tx2="lt2" accent1="accent1" accent2="accent2" accent3="accent3" accent4="accent4" accent5="accent5" accent6="accent6" hlink="hlink" folHlink="folHlink"/>
  <c:chart>
    <c:autoTitleDeleted val="0"/>
    <c:plotArea>
      <c:layout>
        <c:manualLayout>
          <c:layoutTarget val="inner"/>
          <c:xMode val="edge"/>
          <c:yMode val="edge"/>
          <c:x val="0.11261997101108639"/>
          <c:y val="6.3591364459724284E-2"/>
          <c:w val="0.86001684490931152"/>
          <c:h val="0.7554463790617727"/>
        </c:manualLayout>
      </c:layout>
      <c:lineChart>
        <c:grouping val="standard"/>
        <c:varyColors val="0"/>
        <c:ser>
          <c:idx val="0"/>
          <c:order val="0"/>
          <c:spPr>
            <a:ln w="63500">
              <a:solidFill>
                <a:srgbClr val="92D050"/>
              </a:solidFill>
            </a:ln>
          </c:spPr>
          <c:marker>
            <c:spPr>
              <a:solidFill>
                <a:srgbClr val="92D050"/>
              </a:solidFill>
            </c:spPr>
          </c:marker>
          <c:errBars>
            <c:errDir val="y"/>
            <c:errBarType val="both"/>
            <c:errValType val="cust"/>
            <c:noEndCap val="0"/>
            <c:plus>
              <c:numRef>
                <c:f>Sheet1!$B$31:$B$34</c:f>
                <c:numCache>
                  <c:formatCode>General</c:formatCode>
                  <c:ptCount val="4"/>
                  <c:pt idx="0">
                    <c:v>9.3458067376024765</c:v>
                  </c:pt>
                  <c:pt idx="1">
                    <c:v>6.5722153893079795</c:v>
                  </c:pt>
                  <c:pt idx="2">
                    <c:v>4.234619204265055</c:v>
                  </c:pt>
                  <c:pt idx="3">
                    <c:v>5.5912546390907156</c:v>
                  </c:pt>
                </c:numCache>
              </c:numRef>
            </c:plus>
            <c:minus>
              <c:numRef>
                <c:f>Sheet1!$B$31:$B$34</c:f>
                <c:numCache>
                  <c:formatCode>General</c:formatCode>
                  <c:ptCount val="4"/>
                  <c:pt idx="0">
                    <c:v>9.3458067376024765</c:v>
                  </c:pt>
                  <c:pt idx="1">
                    <c:v>6.5722153893079795</c:v>
                  </c:pt>
                  <c:pt idx="2">
                    <c:v>4.234619204265055</c:v>
                  </c:pt>
                  <c:pt idx="3">
                    <c:v>5.5912546390907156</c:v>
                  </c:pt>
                </c:numCache>
              </c:numRef>
            </c:minus>
          </c:errBars>
          <c:cat>
            <c:numRef>
              <c:f>Sheet1!$A$13:$A$16</c:f>
              <c:numCache>
                <c:formatCode>General</c:formatCode>
                <c:ptCount val="4"/>
                <c:pt idx="0">
                  <c:v>0</c:v>
                </c:pt>
                <c:pt idx="1">
                  <c:v>0.5</c:v>
                </c:pt>
                <c:pt idx="2">
                  <c:v>1</c:v>
                </c:pt>
                <c:pt idx="3">
                  <c:v>1.5</c:v>
                </c:pt>
              </c:numCache>
            </c:numRef>
          </c:cat>
          <c:val>
            <c:numRef>
              <c:f>Sheet1!$B$13:$B$16</c:f>
              <c:numCache>
                <c:formatCode>General</c:formatCode>
                <c:ptCount val="4"/>
                <c:pt idx="0">
                  <c:v>105.77500000000001</c:v>
                </c:pt>
                <c:pt idx="1">
                  <c:v>57.835000000000015</c:v>
                </c:pt>
                <c:pt idx="2">
                  <c:v>30.699107142857137</c:v>
                </c:pt>
                <c:pt idx="3">
                  <c:v>23.193333333333257</c:v>
                </c:pt>
              </c:numCache>
            </c:numRef>
          </c:val>
          <c:smooth val="0"/>
          <c:extLst>
            <c:ext xmlns:c16="http://schemas.microsoft.com/office/drawing/2014/chart" uri="{C3380CC4-5D6E-409C-BE32-E72D297353CC}">
              <c16:uniqueId val="{00000000-1615-44AA-A98A-9BC03CBF51FD}"/>
            </c:ext>
          </c:extLst>
        </c:ser>
        <c:dLbls>
          <c:showLegendKey val="0"/>
          <c:showVal val="0"/>
          <c:showCatName val="0"/>
          <c:showSerName val="0"/>
          <c:showPercent val="0"/>
          <c:showBubbleSize val="0"/>
        </c:dLbls>
        <c:marker val="1"/>
        <c:smooth val="0"/>
        <c:axId val="-912045248"/>
        <c:axId val="-912049600"/>
      </c:lineChart>
      <c:catAx>
        <c:axId val="-912045248"/>
        <c:scaling>
          <c:orientation val="minMax"/>
        </c:scaling>
        <c:delete val="1"/>
        <c:axPos val="b"/>
        <c:numFmt formatCode="General" sourceLinked="1"/>
        <c:majorTickMark val="out"/>
        <c:minorTickMark val="none"/>
        <c:tickLblPos val="none"/>
        <c:crossAx val="-912049600"/>
        <c:crosses val="autoZero"/>
        <c:auto val="1"/>
        <c:lblAlgn val="ctr"/>
        <c:lblOffset val="100"/>
        <c:noMultiLvlLbl val="0"/>
      </c:catAx>
      <c:valAx>
        <c:axId val="-912049600"/>
        <c:scaling>
          <c:orientation val="minMax"/>
          <c:max val="120"/>
          <c:min val="0"/>
        </c:scaling>
        <c:delete val="0"/>
        <c:axPos val="l"/>
        <c:numFmt formatCode="General" sourceLinked="1"/>
        <c:majorTickMark val="out"/>
        <c:minorTickMark val="none"/>
        <c:tickLblPos val="nextTo"/>
        <c:txPr>
          <a:bodyPr/>
          <a:lstStyle/>
          <a:p>
            <a:pPr>
              <a:defRPr sz="1400" baseline="0"/>
            </a:pPr>
            <a:endParaRPr lang="en-US"/>
          </a:p>
        </c:txPr>
        <c:crossAx val="-912045248"/>
        <c:crosses val="autoZero"/>
        <c:crossBetween val="between"/>
        <c:majorUnit val="30"/>
      </c:valAx>
    </c:plotArea>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de-DE"/>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E4BC7C7D-E16E-4261-971F-13658CAF817F}" type="datetimeFigureOut">
              <a:rPr lang="de-DE" smtClean="0"/>
              <a:pPr/>
              <a:t>25.03.2018</a:t>
            </a:fld>
            <a:endParaRPr lang="de-DE"/>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de-DE"/>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50056D53-BC30-4B7D-B0A3-E57A59E5964E}" type="slidenum">
              <a:rPr lang="de-DE" smtClean="0"/>
              <a:pPr/>
              <a:t>‹#›</a:t>
            </a:fld>
            <a:endParaRPr lang="de-DE"/>
          </a:p>
        </p:txBody>
      </p:sp>
    </p:spTree>
    <p:extLst>
      <p:ext uri="{BB962C8B-B14F-4D97-AF65-F5344CB8AC3E}">
        <p14:creationId xmlns:p14="http://schemas.microsoft.com/office/powerpoint/2010/main" val="29198061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de-DE"/>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2A2CEBBE-8782-4E01-AFDA-6AF3B01C161E}" type="datetimeFigureOut">
              <a:rPr lang="de-DE" smtClean="0"/>
              <a:pPr/>
              <a:t>25.03.2018</a:t>
            </a:fld>
            <a:endParaRPr lang="de-DE"/>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de-DE"/>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de-DE"/>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F5F54D5A-22CE-462E-86A6-2C32245FC98D}" type="slidenum">
              <a:rPr lang="de-DE" smtClean="0"/>
              <a:pPr/>
              <a:t>‹#›</a:t>
            </a:fld>
            <a:endParaRPr lang="de-DE"/>
          </a:p>
        </p:txBody>
      </p:sp>
    </p:spTree>
    <p:extLst>
      <p:ext uri="{BB962C8B-B14F-4D97-AF65-F5344CB8AC3E}">
        <p14:creationId xmlns:p14="http://schemas.microsoft.com/office/powerpoint/2010/main" val="37920574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1</a:t>
            </a:fld>
            <a:endParaRPr lang="de-DE"/>
          </a:p>
        </p:txBody>
      </p:sp>
    </p:spTree>
    <p:extLst>
      <p:ext uri="{BB962C8B-B14F-4D97-AF65-F5344CB8AC3E}">
        <p14:creationId xmlns:p14="http://schemas.microsoft.com/office/powerpoint/2010/main" val="218155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a:extLst>
              <a:ext uri="{FF2B5EF4-FFF2-40B4-BE49-F238E27FC236}">
                <a16:creationId xmlns:a16="http://schemas.microsoft.com/office/drawing/2014/main" id="{D2978EFC-E1C1-43B8-8FA6-CE64D8761568}"/>
              </a:ext>
            </a:extLst>
          </p:cNvPr>
          <p:cNvSpPr>
            <a:spLocks noGrp="1" noRot="1" noChangeAspect="1" noTextEdit="1"/>
          </p:cNvSpPr>
          <p:nvPr>
            <p:ph type="sldImg"/>
          </p:nvPr>
        </p:nvSpPr>
        <p:spPr>
          <a:ln/>
        </p:spPr>
      </p:sp>
      <p:sp>
        <p:nvSpPr>
          <p:cNvPr id="199683" name="Notes Placeholder 2">
            <a:extLst>
              <a:ext uri="{FF2B5EF4-FFF2-40B4-BE49-F238E27FC236}">
                <a16:creationId xmlns:a16="http://schemas.microsoft.com/office/drawing/2014/main" id="{81142F03-5CC5-4703-A5B7-3D7782EFE9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a:latin typeface="Arial" panose="020B0604020202020204" pitchFamily="34" charset="0"/>
            </a:endParaRPr>
          </a:p>
        </p:txBody>
      </p:sp>
      <p:sp>
        <p:nvSpPr>
          <p:cNvPr id="199684" name="Slide Number Placeholder 3">
            <a:extLst>
              <a:ext uri="{FF2B5EF4-FFF2-40B4-BE49-F238E27FC236}">
                <a16:creationId xmlns:a16="http://schemas.microsoft.com/office/drawing/2014/main" id="{5911D986-9098-44B6-827E-234288650D5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defRPr>
            </a:lvl1pPr>
            <a:lvl2pPr marL="742950" indent="-285750">
              <a:defRPr sz="2800">
                <a:solidFill>
                  <a:schemeClr val="tx1"/>
                </a:solidFill>
                <a:latin typeface="Arial" panose="020B0604020202020204" pitchFamily="34" charset="0"/>
              </a:defRPr>
            </a:lvl2pPr>
            <a:lvl3pPr marL="1143000" indent="-228600">
              <a:defRPr sz="2800">
                <a:solidFill>
                  <a:schemeClr val="tx1"/>
                </a:solidFill>
                <a:latin typeface="Arial" panose="020B0604020202020204" pitchFamily="34" charset="0"/>
              </a:defRPr>
            </a:lvl3pPr>
            <a:lvl4pPr marL="1600200" indent="-228600">
              <a:defRPr sz="2800">
                <a:solidFill>
                  <a:schemeClr val="tx1"/>
                </a:solidFill>
                <a:latin typeface="Arial" panose="020B0604020202020204" pitchFamily="34" charset="0"/>
              </a:defRPr>
            </a:lvl4pPr>
            <a:lvl5pPr marL="2057400" indent="-22860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fld id="{17DC21FA-80E2-4F24-BB35-10D065DD0BB7}" type="slidenum">
              <a:rPr lang="de-DE" altLang="en-US" sz="1200" smtClean="0">
                <a:solidFill>
                  <a:srgbClr val="000000"/>
                </a:solidFill>
              </a:rPr>
              <a:pPr/>
              <a:t>2</a:t>
            </a:fld>
            <a:endParaRPr lang="de-DE" altLang="en-US" sz="1200">
              <a:solidFill>
                <a:srgbClr val="000000"/>
              </a:solidFill>
            </a:endParaRPr>
          </a:p>
        </p:txBody>
      </p:sp>
    </p:spTree>
    <p:extLst>
      <p:ext uri="{BB962C8B-B14F-4D97-AF65-F5344CB8AC3E}">
        <p14:creationId xmlns:p14="http://schemas.microsoft.com/office/powerpoint/2010/main" val="2925726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a:extLst>
              <a:ext uri="{FF2B5EF4-FFF2-40B4-BE49-F238E27FC236}">
                <a16:creationId xmlns:a16="http://schemas.microsoft.com/office/drawing/2014/main" id="{8F908DAE-EDE2-4D53-A2A2-D7C670E996F1}"/>
              </a:ext>
            </a:extLst>
          </p:cNvPr>
          <p:cNvSpPr>
            <a:spLocks noGrp="1" noRot="1" noChangeAspect="1" noTextEdit="1"/>
          </p:cNvSpPr>
          <p:nvPr>
            <p:ph type="sldImg"/>
          </p:nvPr>
        </p:nvSpPr>
        <p:spPr>
          <a:ln/>
        </p:spPr>
      </p:sp>
      <p:sp>
        <p:nvSpPr>
          <p:cNvPr id="205827" name="Notes Placeholder 2">
            <a:extLst>
              <a:ext uri="{FF2B5EF4-FFF2-40B4-BE49-F238E27FC236}">
                <a16:creationId xmlns:a16="http://schemas.microsoft.com/office/drawing/2014/main" id="{9BFD6FDA-93A7-4E91-A7C2-78D90B5A44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05828" name="Slide Number Placeholder 3">
            <a:extLst>
              <a:ext uri="{FF2B5EF4-FFF2-40B4-BE49-F238E27FC236}">
                <a16:creationId xmlns:a16="http://schemas.microsoft.com/office/drawing/2014/main" id="{3B4CD34C-E799-4300-8BBD-65B4C1B035A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defRPr>
            </a:lvl1pPr>
            <a:lvl2pPr marL="742950" indent="-285750">
              <a:defRPr sz="2800">
                <a:solidFill>
                  <a:schemeClr val="tx1"/>
                </a:solidFill>
                <a:latin typeface="Arial" panose="020B0604020202020204" pitchFamily="34" charset="0"/>
              </a:defRPr>
            </a:lvl2pPr>
            <a:lvl3pPr marL="1143000" indent="-228600">
              <a:defRPr sz="2800">
                <a:solidFill>
                  <a:schemeClr val="tx1"/>
                </a:solidFill>
                <a:latin typeface="Arial" panose="020B0604020202020204" pitchFamily="34" charset="0"/>
              </a:defRPr>
            </a:lvl3pPr>
            <a:lvl4pPr marL="1600200" indent="-228600">
              <a:defRPr sz="2800">
                <a:solidFill>
                  <a:schemeClr val="tx1"/>
                </a:solidFill>
                <a:latin typeface="Arial" panose="020B0604020202020204" pitchFamily="34" charset="0"/>
              </a:defRPr>
            </a:lvl4pPr>
            <a:lvl5pPr marL="2057400" indent="-22860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fld id="{3C9438B4-4BB6-4526-95CB-19FFB2F7E239}" type="slidenum">
              <a:rPr lang="en-US" altLang="en-US" sz="1200" smtClean="0">
                <a:solidFill>
                  <a:srgbClr val="000000"/>
                </a:solidFill>
              </a:rPr>
              <a:pPr/>
              <a:t>5</a:t>
            </a:fld>
            <a:endParaRPr lang="en-US" altLang="en-US" sz="1200">
              <a:solidFill>
                <a:srgbClr val="000000"/>
              </a:solidFill>
            </a:endParaRPr>
          </a:p>
        </p:txBody>
      </p:sp>
    </p:spTree>
    <p:extLst>
      <p:ext uri="{BB962C8B-B14F-4D97-AF65-F5344CB8AC3E}">
        <p14:creationId xmlns:p14="http://schemas.microsoft.com/office/powerpoint/2010/main" val="4080909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a:extLst>
              <a:ext uri="{FF2B5EF4-FFF2-40B4-BE49-F238E27FC236}">
                <a16:creationId xmlns:a16="http://schemas.microsoft.com/office/drawing/2014/main" id="{44FF1CCE-A585-485D-AF9C-2E1FD27967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C665407-7B3D-47D9-9A6F-7F409B7FE745}" type="slidenum">
              <a:rPr lang="en-AU" altLang="en-US" smtClean="0">
                <a:solidFill>
                  <a:srgbClr val="000000"/>
                </a:solidFill>
                <a:latin typeface="Calibri" panose="020F0502020204030204" pitchFamily="34" charset="0"/>
              </a:rPr>
              <a:pPr>
                <a:spcBef>
                  <a:spcPct val="0"/>
                </a:spcBef>
              </a:pPr>
              <a:t>11</a:t>
            </a:fld>
            <a:endParaRPr lang="en-AU" altLang="en-US">
              <a:solidFill>
                <a:srgbClr val="000000"/>
              </a:solidFill>
              <a:latin typeface="Calibri" panose="020F0502020204030204" pitchFamily="34" charset="0"/>
            </a:endParaRPr>
          </a:p>
        </p:txBody>
      </p:sp>
      <p:sp>
        <p:nvSpPr>
          <p:cNvPr id="230403" name="Rectangle 2">
            <a:extLst>
              <a:ext uri="{FF2B5EF4-FFF2-40B4-BE49-F238E27FC236}">
                <a16:creationId xmlns:a16="http://schemas.microsoft.com/office/drawing/2014/main" id="{389719A6-0352-44B6-95BB-8E3EEB3FE3EE}"/>
              </a:ext>
            </a:extLst>
          </p:cNvPr>
          <p:cNvSpPr>
            <a:spLocks noGrp="1" noRot="1" noChangeAspect="1" noChangeArrowheads="1" noTextEdit="1"/>
          </p:cNvSpPr>
          <p:nvPr>
            <p:ph type="sldImg"/>
          </p:nvPr>
        </p:nvSpPr>
        <p:spPr>
          <a:ln/>
        </p:spPr>
      </p:sp>
      <p:sp>
        <p:nvSpPr>
          <p:cNvPr id="230404" name="Rectangle 3">
            <a:extLst>
              <a:ext uri="{FF2B5EF4-FFF2-40B4-BE49-F238E27FC236}">
                <a16:creationId xmlns:a16="http://schemas.microsoft.com/office/drawing/2014/main" id="{4287736C-12D5-4312-BC65-BCDF36257D2A}"/>
              </a:ext>
            </a:extLst>
          </p:cNvPr>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a:latin typeface="Arial" panose="020B0604020202020204" pitchFamily="34" charset="0"/>
            </a:endParaRPr>
          </a:p>
        </p:txBody>
      </p:sp>
    </p:spTree>
    <p:extLst>
      <p:ext uri="{BB962C8B-B14F-4D97-AF65-F5344CB8AC3E}">
        <p14:creationId xmlns:p14="http://schemas.microsoft.com/office/powerpoint/2010/main" val="1548117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547AF7D3-4C59-49B8-ADA3-56E1EFD76A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0976DAC-943B-4E27-ADF9-BA26F3CC9DEF}" type="slidenum">
              <a:rPr lang="en-AU" altLang="en-US" smtClean="0">
                <a:solidFill>
                  <a:srgbClr val="000000"/>
                </a:solidFill>
                <a:latin typeface="Calibri" panose="020F0502020204030204" pitchFamily="34" charset="0"/>
              </a:rPr>
              <a:pPr>
                <a:spcBef>
                  <a:spcPct val="0"/>
                </a:spcBef>
              </a:pPr>
              <a:t>13</a:t>
            </a:fld>
            <a:endParaRPr lang="en-AU" altLang="en-US">
              <a:solidFill>
                <a:srgbClr val="000000"/>
              </a:solidFill>
              <a:latin typeface="Calibri" panose="020F0502020204030204" pitchFamily="34" charset="0"/>
            </a:endParaRPr>
          </a:p>
        </p:txBody>
      </p:sp>
      <p:sp>
        <p:nvSpPr>
          <p:cNvPr id="233475" name="Rectangle 2">
            <a:extLst>
              <a:ext uri="{FF2B5EF4-FFF2-40B4-BE49-F238E27FC236}">
                <a16:creationId xmlns:a16="http://schemas.microsoft.com/office/drawing/2014/main" id="{149B66D5-3F6A-44DA-B08F-DD4B88804F24}"/>
              </a:ext>
            </a:extLst>
          </p:cNvPr>
          <p:cNvSpPr>
            <a:spLocks noGrp="1" noRot="1" noChangeAspect="1" noChangeArrowheads="1" noTextEdit="1"/>
          </p:cNvSpPr>
          <p:nvPr>
            <p:ph type="sldImg"/>
          </p:nvPr>
        </p:nvSpPr>
        <p:spPr>
          <a:ln/>
        </p:spPr>
      </p:sp>
      <p:sp>
        <p:nvSpPr>
          <p:cNvPr id="233476" name="Rectangle 3">
            <a:extLst>
              <a:ext uri="{FF2B5EF4-FFF2-40B4-BE49-F238E27FC236}">
                <a16:creationId xmlns:a16="http://schemas.microsoft.com/office/drawing/2014/main" id="{DEA96EDA-E172-4D85-AFA7-C7FEAE110B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1847571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5EA5566B-3262-459C-8046-C034F01A13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99CFA3B-83D8-4115-813C-3074D334E727}" type="slidenum">
              <a:rPr lang="en-AU" altLang="en-US" smtClean="0">
                <a:solidFill>
                  <a:srgbClr val="000000"/>
                </a:solidFill>
                <a:latin typeface="Calibri" panose="020F0502020204030204" pitchFamily="34" charset="0"/>
              </a:rPr>
              <a:pPr>
                <a:spcBef>
                  <a:spcPct val="0"/>
                </a:spcBef>
              </a:pPr>
              <a:t>14</a:t>
            </a:fld>
            <a:endParaRPr lang="en-AU" altLang="en-US">
              <a:solidFill>
                <a:srgbClr val="000000"/>
              </a:solidFill>
              <a:latin typeface="Calibri" panose="020F0502020204030204" pitchFamily="34" charset="0"/>
            </a:endParaRPr>
          </a:p>
        </p:txBody>
      </p:sp>
      <p:sp>
        <p:nvSpPr>
          <p:cNvPr id="235523" name="Rectangle 2">
            <a:extLst>
              <a:ext uri="{FF2B5EF4-FFF2-40B4-BE49-F238E27FC236}">
                <a16:creationId xmlns:a16="http://schemas.microsoft.com/office/drawing/2014/main" id="{13CC4CF6-E6BA-4FBE-BBD2-D05FF81357B9}"/>
              </a:ext>
            </a:extLst>
          </p:cNvPr>
          <p:cNvSpPr>
            <a:spLocks noGrp="1" noRot="1" noChangeAspect="1" noChangeArrowheads="1" noTextEdit="1"/>
          </p:cNvSpPr>
          <p:nvPr>
            <p:ph type="sldImg"/>
          </p:nvPr>
        </p:nvSpPr>
        <p:spPr>
          <a:ln/>
        </p:spPr>
      </p:sp>
      <p:sp>
        <p:nvSpPr>
          <p:cNvPr id="235524" name="Rectangle 3">
            <a:extLst>
              <a:ext uri="{FF2B5EF4-FFF2-40B4-BE49-F238E27FC236}">
                <a16:creationId xmlns:a16="http://schemas.microsoft.com/office/drawing/2014/main" id="{81C803CC-20A0-4635-9B8B-23BC5AD837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125043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a:extLst>
              <a:ext uri="{FF2B5EF4-FFF2-40B4-BE49-F238E27FC236}">
                <a16:creationId xmlns:a16="http://schemas.microsoft.com/office/drawing/2014/main" id="{98794C66-2FC9-402D-9C2F-FCEB667CA2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7D4B5C3-86E9-4C4C-A68F-27273A7159D1}" type="slidenum">
              <a:rPr lang="en-AU" altLang="en-US" smtClean="0">
                <a:solidFill>
                  <a:srgbClr val="000000"/>
                </a:solidFill>
                <a:latin typeface="Calibri" panose="020F0502020204030204" pitchFamily="34" charset="0"/>
              </a:rPr>
              <a:pPr>
                <a:spcBef>
                  <a:spcPct val="0"/>
                </a:spcBef>
              </a:pPr>
              <a:t>15</a:t>
            </a:fld>
            <a:endParaRPr lang="en-AU" altLang="en-US">
              <a:solidFill>
                <a:srgbClr val="000000"/>
              </a:solidFill>
              <a:latin typeface="Calibri" panose="020F0502020204030204" pitchFamily="34" charset="0"/>
            </a:endParaRPr>
          </a:p>
        </p:txBody>
      </p:sp>
      <p:sp>
        <p:nvSpPr>
          <p:cNvPr id="237571" name="Rectangle 2">
            <a:extLst>
              <a:ext uri="{FF2B5EF4-FFF2-40B4-BE49-F238E27FC236}">
                <a16:creationId xmlns:a16="http://schemas.microsoft.com/office/drawing/2014/main" id="{5D8A3CC8-3685-4042-9800-72365CDEFB1E}"/>
              </a:ext>
            </a:extLst>
          </p:cNvPr>
          <p:cNvSpPr>
            <a:spLocks noGrp="1" noRot="1" noChangeAspect="1" noChangeArrowheads="1" noTextEdit="1"/>
          </p:cNvSpPr>
          <p:nvPr>
            <p:ph type="sldImg"/>
          </p:nvPr>
        </p:nvSpPr>
        <p:spPr>
          <a:ln/>
        </p:spPr>
      </p:sp>
      <p:sp>
        <p:nvSpPr>
          <p:cNvPr id="237572" name="Rectangle 3">
            <a:extLst>
              <a:ext uri="{FF2B5EF4-FFF2-40B4-BE49-F238E27FC236}">
                <a16:creationId xmlns:a16="http://schemas.microsoft.com/office/drawing/2014/main" id="{FA344B81-635A-44D0-A37D-AB12512353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91494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a:extLst>
              <a:ext uri="{FF2B5EF4-FFF2-40B4-BE49-F238E27FC236}">
                <a16:creationId xmlns:a16="http://schemas.microsoft.com/office/drawing/2014/main" id="{82D92EE7-8C3A-40B3-A38B-CFBED7B606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0E9AC3A-1EA4-44DE-A994-0F2E147F2B4F}" type="slidenum">
              <a:rPr lang="en-AU" altLang="en-US" smtClean="0">
                <a:solidFill>
                  <a:srgbClr val="000000"/>
                </a:solidFill>
                <a:latin typeface="Calibri" panose="020F0502020204030204" pitchFamily="34" charset="0"/>
              </a:rPr>
              <a:pPr>
                <a:spcBef>
                  <a:spcPct val="0"/>
                </a:spcBef>
              </a:pPr>
              <a:t>22</a:t>
            </a:fld>
            <a:endParaRPr lang="en-AU" altLang="en-US">
              <a:solidFill>
                <a:srgbClr val="000000"/>
              </a:solidFill>
              <a:latin typeface="Calibri" panose="020F0502020204030204" pitchFamily="34" charset="0"/>
            </a:endParaRPr>
          </a:p>
        </p:txBody>
      </p:sp>
      <p:sp>
        <p:nvSpPr>
          <p:cNvPr id="245763" name="Rectangle 7">
            <a:extLst>
              <a:ext uri="{FF2B5EF4-FFF2-40B4-BE49-F238E27FC236}">
                <a16:creationId xmlns:a16="http://schemas.microsoft.com/office/drawing/2014/main" id="{3C3CA7C8-41F5-41A5-86A9-A23852B59C0E}"/>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10C6E106-B9FC-44F0-A1FF-899F57832AFC}" type="slidenum">
              <a:rPr lang="en-US" altLang="en-US">
                <a:solidFill>
                  <a:srgbClr val="000000"/>
                </a:solidFill>
                <a:latin typeface="Calibri" panose="020F0502020204030204" pitchFamily="34" charset="0"/>
              </a:rPr>
              <a:pPr algn="r" eaLnBrk="1" hangingPunct="1">
                <a:spcBef>
                  <a:spcPct val="0"/>
                </a:spcBef>
              </a:pPr>
              <a:t>22</a:t>
            </a:fld>
            <a:endParaRPr lang="en-US" altLang="en-US">
              <a:solidFill>
                <a:srgbClr val="000000"/>
              </a:solidFill>
              <a:latin typeface="Calibri" panose="020F0502020204030204" pitchFamily="34" charset="0"/>
            </a:endParaRPr>
          </a:p>
        </p:txBody>
      </p:sp>
      <p:sp>
        <p:nvSpPr>
          <p:cNvPr id="245764" name="Rectangle 2">
            <a:extLst>
              <a:ext uri="{FF2B5EF4-FFF2-40B4-BE49-F238E27FC236}">
                <a16:creationId xmlns:a16="http://schemas.microsoft.com/office/drawing/2014/main" id="{06DE578C-5035-4EC4-BD57-E0936B0AA727}"/>
              </a:ext>
            </a:extLst>
          </p:cNvPr>
          <p:cNvSpPr>
            <a:spLocks noGrp="1" noRot="1" noChangeAspect="1" noChangeArrowheads="1" noTextEdit="1"/>
          </p:cNvSpPr>
          <p:nvPr>
            <p:ph type="sldImg"/>
          </p:nvPr>
        </p:nvSpPr>
        <p:spPr>
          <a:ln/>
        </p:spPr>
      </p:sp>
      <p:sp>
        <p:nvSpPr>
          <p:cNvPr id="245765" name="Rectangle 3">
            <a:extLst>
              <a:ext uri="{FF2B5EF4-FFF2-40B4-BE49-F238E27FC236}">
                <a16:creationId xmlns:a16="http://schemas.microsoft.com/office/drawing/2014/main" id="{3A0651F1-AADF-4885-99DD-E2311D8489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AU" altLang="en-US">
                <a:latin typeface="Arial" panose="020B0604020202020204" pitchFamily="34" charset="0"/>
              </a:rPr>
              <a:t>Birds predicted to be strongly impacted by deer browsing based on foraging and nesting preferences.</a:t>
            </a:r>
          </a:p>
          <a:p>
            <a:pPr eaLnBrk="1" hangingPunct="1">
              <a:spcBef>
                <a:spcPct val="0"/>
              </a:spcBef>
            </a:pPr>
            <a:r>
              <a:rPr lang="en-AU" altLang="en-US">
                <a:latin typeface="Arial" panose="020B0604020202020204" pitchFamily="34" charset="0"/>
              </a:rPr>
              <a:t>Note – this is a Bayesian analysis – hence we don’t use p values. </a:t>
            </a:r>
          </a:p>
          <a:p>
            <a:pPr eaLnBrk="1" hangingPunct="1">
              <a:spcBef>
                <a:spcPct val="0"/>
              </a:spcBef>
            </a:pPr>
            <a:r>
              <a:rPr lang="en-AU" altLang="en-US">
                <a:latin typeface="Arial" panose="020B0604020202020204" pitchFamily="34" charset="0"/>
              </a:rPr>
              <a:t>To interpret significance. </a:t>
            </a:r>
          </a:p>
          <a:p>
            <a:pPr eaLnBrk="1" hangingPunct="1">
              <a:spcBef>
                <a:spcPct val="0"/>
              </a:spcBef>
            </a:pPr>
            <a:r>
              <a:rPr lang="en-AU" altLang="en-US">
                <a:latin typeface="Arial" panose="020B0604020202020204" pitchFamily="34" charset="0"/>
              </a:rPr>
              <a:t>Posterior coefficient = log abundance.  Estimates which include zero line are not significantly different from zero. Estimates which are above the zero line show significant increase in abundance, whereas estimates below the zero line show significant decrease in abundance.  E.g RUHU is significantly more abundance on islands with no deer (low), and significantly less abundant on islands with high amounts of deer.</a:t>
            </a:r>
          </a:p>
        </p:txBody>
      </p:sp>
    </p:spTree>
    <p:extLst>
      <p:ext uri="{BB962C8B-B14F-4D97-AF65-F5344CB8AC3E}">
        <p14:creationId xmlns:p14="http://schemas.microsoft.com/office/powerpoint/2010/main" val="410963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29"/>
          <p:cNvSpPr>
            <a:spLocks noGrp="1"/>
          </p:cNvSpPr>
          <p:nvPr>
            <p:ph type="dt" sz="half" idx="10"/>
          </p:nvPr>
        </p:nvSpPr>
        <p:spPr/>
        <p:txBody>
          <a:bodyPr/>
          <a:lstStyle>
            <a:lvl1pPr>
              <a:defRPr/>
            </a:lvl1pPr>
          </a:lstStyle>
          <a:p>
            <a:fld id="{5F916509-A705-4F1A-A60F-3071867EABE8}" type="datetime1">
              <a:rPr lang="en-US" smtClean="0"/>
              <a:t>3/25/2018</a:t>
            </a:fld>
            <a:endParaRPr lang="en-US" dirty="0"/>
          </a:p>
        </p:txBody>
      </p:sp>
      <p:sp>
        <p:nvSpPr>
          <p:cNvPr id="5" name="Footer Placeholder 18"/>
          <p:cNvSpPr>
            <a:spLocks noGrp="1"/>
          </p:cNvSpPr>
          <p:nvPr>
            <p:ph type="ftr" sz="quarter" idx="11"/>
          </p:nvPr>
        </p:nvSpPr>
        <p:spPr/>
        <p:txBody>
          <a:bodyPr/>
          <a:lstStyle>
            <a:lvl1pPr>
              <a:defRPr/>
            </a:lvl1pPr>
          </a:lstStyle>
          <a:p>
            <a:endParaRPr lang="en-US" dirty="0"/>
          </a:p>
        </p:txBody>
      </p:sp>
      <p:sp>
        <p:nvSpPr>
          <p:cNvPr id="6" name="Slide Number Placeholder 26"/>
          <p:cNvSpPr>
            <a:spLocks noGrp="1"/>
          </p:cNvSpPr>
          <p:nvPr>
            <p:ph type="sldNum" sz="quarter" idx="12"/>
          </p:nvPr>
        </p:nvSpPr>
        <p:spPr/>
        <p:txBody>
          <a:bodyPr/>
          <a:lstStyle>
            <a:lvl1pPr>
              <a:defRPr>
                <a:solidFill>
                  <a:srgbClr val="D1EAEE"/>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77970113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5AC7C911-F70C-4790-9260-9A7657771849}" type="datetime1">
              <a:rPr lang="en-US" smtClean="0"/>
              <a:t>3/25/2018</a:t>
            </a:fld>
            <a:endParaRPr lang="en-US" dirty="0"/>
          </a:p>
        </p:txBody>
      </p:sp>
      <p:sp>
        <p:nvSpPr>
          <p:cNvPr id="5" name="Footer Placeholder 21"/>
          <p:cNvSpPr>
            <a:spLocks noGrp="1"/>
          </p:cNvSpPr>
          <p:nvPr>
            <p:ph type="ftr" sz="quarter" idx="11"/>
          </p:nvPr>
        </p:nvSpPr>
        <p:spPr/>
        <p:txBody>
          <a:bodyPr/>
          <a:lstStyle>
            <a:lvl1pPr>
              <a:defRPr/>
            </a:lvl1pPr>
          </a:lstStyle>
          <a:p>
            <a:endParaRPr lang="en-US" dirty="0"/>
          </a:p>
        </p:txBody>
      </p:sp>
      <p:sp>
        <p:nvSpPr>
          <p:cNvPr id="6"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224118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82AEA981-3EB6-461B-9121-3BDE9574B520}" type="datetime1">
              <a:rPr lang="en-US" smtClean="0"/>
              <a:t>3/25/2018</a:t>
            </a:fld>
            <a:endParaRPr lang="en-US" dirty="0"/>
          </a:p>
        </p:txBody>
      </p:sp>
      <p:sp>
        <p:nvSpPr>
          <p:cNvPr id="5" name="Footer Placeholder 21"/>
          <p:cNvSpPr>
            <a:spLocks noGrp="1"/>
          </p:cNvSpPr>
          <p:nvPr>
            <p:ph type="ftr" sz="quarter" idx="11"/>
          </p:nvPr>
        </p:nvSpPr>
        <p:spPr/>
        <p:txBody>
          <a:bodyPr/>
          <a:lstStyle>
            <a:lvl1pPr>
              <a:defRPr/>
            </a:lvl1pPr>
          </a:lstStyle>
          <a:p>
            <a:endParaRPr lang="en-US" dirty="0"/>
          </a:p>
        </p:txBody>
      </p:sp>
      <p:sp>
        <p:nvSpPr>
          <p:cNvPr id="6"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72726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915400" cy="838200"/>
          </a:xfrm>
        </p:spPr>
        <p:txBody>
          <a:bodyPr/>
          <a:lstStyle/>
          <a:p>
            <a:r>
              <a:rPr lang="en-US"/>
              <a:t>Click to edit Master title style</a:t>
            </a:r>
          </a:p>
        </p:txBody>
      </p:sp>
      <p:sp>
        <p:nvSpPr>
          <p:cNvPr id="3" name="Content Placeholder 2"/>
          <p:cNvSpPr>
            <a:spLocks noGrp="1"/>
          </p:cNvSpPr>
          <p:nvPr>
            <p:ph sz="half" idx="1"/>
          </p:nvPr>
        </p:nvSpPr>
        <p:spPr>
          <a:xfrm>
            <a:off x="838200" y="1371600"/>
            <a:ext cx="400050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991100" y="1371600"/>
            <a:ext cx="4000500" cy="190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991100" y="3429000"/>
            <a:ext cx="4000500" cy="190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935EB9C0-3F1A-44D2-BBB5-F87BA36D9EAF}"/>
              </a:ext>
            </a:extLst>
          </p:cNvPr>
          <p:cNvSpPr>
            <a:spLocks noGrp="1" noChangeArrowheads="1"/>
          </p:cNvSpPr>
          <p:nvPr>
            <p:ph type="ftr" sz="quarter" idx="10"/>
          </p:nvPr>
        </p:nvSpPr>
        <p:spPr/>
        <p:txBody>
          <a:bodyPr/>
          <a:lstStyle>
            <a:lvl1pPr eaLnBrk="0" hangingPunct="0">
              <a:defRPr/>
            </a:lvl1pPr>
          </a:lstStyle>
          <a:p>
            <a:pPr>
              <a:defRPr/>
            </a:pPr>
            <a:endParaRPr lang="en-US"/>
          </a:p>
        </p:txBody>
      </p:sp>
    </p:spTree>
    <p:extLst>
      <p:ext uri="{BB962C8B-B14F-4D97-AF65-F5344CB8AC3E}">
        <p14:creationId xmlns:p14="http://schemas.microsoft.com/office/powerpoint/2010/main" val="745939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42C12119-D508-4D1F-864E-DD9B97C3B737}" type="datetime1">
              <a:rPr lang="en-US" smtClean="0"/>
              <a:t>3/25/2018</a:t>
            </a:fld>
            <a:endParaRPr lang="en-US" dirty="0"/>
          </a:p>
        </p:txBody>
      </p:sp>
      <p:sp>
        <p:nvSpPr>
          <p:cNvPr id="5" name="Footer Placeholder 21"/>
          <p:cNvSpPr>
            <a:spLocks noGrp="1"/>
          </p:cNvSpPr>
          <p:nvPr>
            <p:ph type="ftr" sz="quarter" idx="11"/>
          </p:nvPr>
        </p:nvSpPr>
        <p:spPr/>
        <p:txBody>
          <a:bodyPr/>
          <a:lstStyle>
            <a:lvl1pPr>
              <a:defRPr/>
            </a:lvl1pPr>
          </a:lstStyle>
          <a:p>
            <a:endParaRPr lang="en-US" dirty="0"/>
          </a:p>
        </p:txBody>
      </p:sp>
      <p:sp>
        <p:nvSpPr>
          <p:cNvPr id="6"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60476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fld id="{CE4A7B9D-F047-4F73-8C7B-B0934AA97657}" type="datetime1">
              <a:rPr lang="en-US" smtClean="0"/>
              <a:t>3/25/2018</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D1EAEE"/>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2924356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fld id="{7448010D-7C3B-403C-B06C-C96F8249AA03}" type="datetime1">
              <a:rPr lang="en-US" smtClean="0"/>
              <a:t>3/25/2018</a:t>
            </a:fld>
            <a:endParaRPr lang="en-US" dirty="0"/>
          </a:p>
        </p:txBody>
      </p:sp>
      <p:sp>
        <p:nvSpPr>
          <p:cNvPr id="6" name="Footer Placeholder 21"/>
          <p:cNvSpPr>
            <a:spLocks noGrp="1"/>
          </p:cNvSpPr>
          <p:nvPr>
            <p:ph type="ftr" sz="quarter" idx="11"/>
          </p:nvPr>
        </p:nvSpPr>
        <p:spPr/>
        <p:txBody>
          <a:bodyPr/>
          <a:lstStyle>
            <a:lvl1pPr>
              <a:defRPr/>
            </a:lvl1pPr>
          </a:lstStyle>
          <a:p>
            <a:endParaRPr lang="en-US" dirty="0"/>
          </a:p>
        </p:txBody>
      </p:sp>
      <p:sp>
        <p:nvSpPr>
          <p:cNvPr id="7"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405536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fld id="{288C1B5D-D7B5-405B-9158-1D1478A4B261}" type="datetime1">
              <a:rPr lang="en-US" smtClean="0"/>
              <a:t>3/25/2018</a:t>
            </a:fld>
            <a:endParaRPr lang="en-US" dirty="0"/>
          </a:p>
        </p:txBody>
      </p:sp>
      <p:sp>
        <p:nvSpPr>
          <p:cNvPr id="8" name="Footer Placeholder 21"/>
          <p:cNvSpPr>
            <a:spLocks noGrp="1"/>
          </p:cNvSpPr>
          <p:nvPr>
            <p:ph type="ftr" sz="quarter" idx="11"/>
          </p:nvPr>
        </p:nvSpPr>
        <p:spPr/>
        <p:txBody>
          <a:bodyPr/>
          <a:lstStyle>
            <a:lvl1pPr>
              <a:defRPr/>
            </a:lvl1pPr>
          </a:lstStyle>
          <a:p>
            <a:endParaRPr lang="en-US" dirty="0"/>
          </a:p>
        </p:txBody>
      </p:sp>
      <p:sp>
        <p:nvSpPr>
          <p:cNvPr id="9"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382621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fld id="{C6A03D77-24C4-49A5-8F06-4344E27F1FB6}" type="datetime1">
              <a:rPr lang="en-US" smtClean="0"/>
              <a:t>3/25/2018</a:t>
            </a:fld>
            <a:endParaRPr lang="en-US" dirty="0"/>
          </a:p>
        </p:txBody>
      </p:sp>
      <p:sp>
        <p:nvSpPr>
          <p:cNvPr id="4" name="Footer Placeholder 21"/>
          <p:cNvSpPr>
            <a:spLocks noGrp="1"/>
          </p:cNvSpPr>
          <p:nvPr>
            <p:ph type="ftr" sz="quarter" idx="11"/>
          </p:nvPr>
        </p:nvSpPr>
        <p:spPr/>
        <p:txBody>
          <a:bodyPr/>
          <a:lstStyle>
            <a:lvl1pPr>
              <a:defRPr/>
            </a:lvl1pPr>
          </a:lstStyle>
          <a:p>
            <a:endParaRPr lang="en-US" dirty="0"/>
          </a:p>
        </p:txBody>
      </p:sp>
      <p:sp>
        <p:nvSpPr>
          <p:cNvPr id="5"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18795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fld id="{292E25C4-FD46-4122-9CD6-4F22B7F7C38B}" type="datetime1">
              <a:rPr lang="en-US" smtClean="0"/>
              <a:t>3/25/2018</a:t>
            </a:fld>
            <a:endParaRPr lang="en-US" dirty="0"/>
          </a:p>
        </p:txBody>
      </p:sp>
      <p:sp>
        <p:nvSpPr>
          <p:cNvPr id="3" name="Footer Placeholder 21"/>
          <p:cNvSpPr>
            <a:spLocks noGrp="1"/>
          </p:cNvSpPr>
          <p:nvPr>
            <p:ph type="ftr" sz="quarter" idx="11"/>
          </p:nvPr>
        </p:nvSpPr>
        <p:spPr/>
        <p:txBody>
          <a:bodyPr/>
          <a:lstStyle>
            <a:lvl1pPr>
              <a:defRPr/>
            </a:lvl1pPr>
          </a:lstStyle>
          <a:p>
            <a:endParaRPr lang="en-US" dirty="0"/>
          </a:p>
        </p:txBody>
      </p:sp>
      <p:sp>
        <p:nvSpPr>
          <p:cNvPr id="4"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609247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fld id="{02E19BE2-FF7D-4087-A3D0-EA0C34E32D3E}" type="datetime1">
              <a:rPr lang="en-US" smtClean="0"/>
              <a:t>3/25/2018</a:t>
            </a:fld>
            <a:endParaRPr lang="en-US" dirty="0"/>
          </a:p>
        </p:txBody>
      </p:sp>
      <p:sp>
        <p:nvSpPr>
          <p:cNvPr id="6" name="Footer Placeholder 21"/>
          <p:cNvSpPr>
            <a:spLocks noGrp="1"/>
          </p:cNvSpPr>
          <p:nvPr>
            <p:ph type="ftr" sz="quarter" idx="11"/>
          </p:nvPr>
        </p:nvSpPr>
        <p:spPr/>
        <p:txBody>
          <a:bodyPr/>
          <a:lstStyle>
            <a:lvl1pPr>
              <a:defRPr/>
            </a:lvl1pPr>
          </a:lstStyle>
          <a:p>
            <a:endParaRPr lang="en-US" dirty="0"/>
          </a:p>
        </p:txBody>
      </p:sp>
      <p:sp>
        <p:nvSpPr>
          <p:cNvPr id="7"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022470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fld id="{15D478E0-2558-4741-BCEF-6EA5ADF63C17}" type="datetime1">
              <a:rPr lang="en-US" smtClean="0"/>
              <a:t>3/25/2018</a:t>
            </a:fld>
            <a:endParaRPr lang="en-US" dirty="0"/>
          </a:p>
        </p:txBody>
      </p:sp>
      <p:sp>
        <p:nvSpPr>
          <p:cNvPr id="10" name="Footer Placeholder 5"/>
          <p:cNvSpPr>
            <a:spLocks noGrp="1"/>
          </p:cNvSpPr>
          <p:nvPr>
            <p:ph type="ftr" sz="quarter" idx="11"/>
          </p:nvPr>
        </p:nvSpPr>
        <p:spPr/>
        <p:txBody>
          <a:bodyPr/>
          <a:lstStyle>
            <a:lvl1pPr>
              <a:defRPr/>
            </a:lvl1pPr>
          </a:lstStyle>
          <a:p>
            <a:endParaRPr lang="en-US" dirty="0"/>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423561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1028"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en-US"/>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cs typeface="Arial" charset="0"/>
              </a:defRPr>
            </a:lvl1pPr>
          </a:lstStyle>
          <a:p>
            <a:fld id="{A829E8FF-A2A7-4799-9423-56FD340470E4}" type="datetime1">
              <a:rPr lang="en-US" smtClean="0"/>
              <a:t>3/25/2018</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cs typeface="Arial" charset="0"/>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defRPr>
            </a:lvl1pPr>
          </a:lstStyle>
          <a:p>
            <a:fld id="{B6F15528-21DE-4FAA-801E-634DDDAF4B2B}" type="slidenum">
              <a:rPr lang="en-US" smtClean="0"/>
              <a:pPr/>
              <a:t>‹#›</a:t>
            </a:fld>
            <a:endParaRPr lang="en-US" dirty="0"/>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eaLnBrk="1" hangingPunct="1">
                <a:defRPr/>
              </a:pPr>
              <a:endParaRPr lang="en-US">
                <a:latin typeface="Arial" charset="0"/>
                <a:cs typeface="Arial" charset="0"/>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eaLnBrk="1" hangingPunct="1">
                <a:defRPr/>
              </a:pPr>
              <a:endParaRPr lang="en-US">
                <a:latin typeface="Arial" charset="0"/>
                <a:cs typeface="Arial" charset="0"/>
              </a:endParaRPr>
            </a:p>
          </p:txBody>
        </p:sp>
      </p:grpSp>
    </p:spTree>
    <p:extLst>
      <p:ext uri="{BB962C8B-B14F-4D97-AF65-F5344CB8AC3E}">
        <p14:creationId xmlns:p14="http://schemas.microsoft.com/office/powerpoint/2010/main" val="262596223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Lst>
  <p:hf sldNum="0" hdr="0" ftr="0" dt="0"/>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p:titleStyle>
    <p:bodyStyle>
      <a:lvl1pPr marL="273050" indent="-273050" algn="l" rtl="0" eaLnBrk="1" fontAlgn="base" hangingPunct="1">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gif"/></Relationships>
</file>

<file path=ppt/slides/_rels/slide1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jpeg"/><Relationship Id="rId9" Type="http://schemas.openxmlformats.org/officeDocument/2006/relationships/image" Target="../media/image50.jpeg"/></Relationships>
</file>

<file path=ppt/slides/_rels/slide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54.jpeg"/><Relationship Id="rId1" Type="http://schemas.openxmlformats.org/officeDocument/2006/relationships/slideLayout" Target="../slideLayouts/slideLayout6.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1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2.xml"/><Relationship Id="rId5" Type="http://schemas.openxmlformats.org/officeDocument/2006/relationships/image" Target="../media/image65.jpeg"/><Relationship Id="rId4" Type="http://schemas.openxmlformats.org/officeDocument/2006/relationships/image" Target="../media/image64.jpeg"/></Relationships>
</file>

<file path=ppt/slides/_rels/slide1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2.xml"/><Relationship Id="rId5" Type="http://schemas.openxmlformats.org/officeDocument/2006/relationships/image" Target="../media/image69.jpeg"/><Relationship Id="rId4" Type="http://schemas.openxmlformats.org/officeDocument/2006/relationships/image" Target="../media/image68.jpeg"/></Relationships>
</file>

<file path=ppt/slides/_rels/slide1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6.xml"/><Relationship Id="rId4" Type="http://schemas.openxmlformats.org/officeDocument/2006/relationships/image" Target="../media/image72.jpeg"/></Relationships>
</file>

<file path=ppt/slides/_rels/slide1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7" Type="http://schemas.openxmlformats.org/officeDocument/2006/relationships/image" Target="../media/image77.jpeg"/><Relationship Id="rId2" Type="http://schemas.openxmlformats.org/officeDocument/2006/relationships/chart" Target="../charts/chart2.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6.xml"/><Relationship Id="rId5" Type="http://schemas.openxmlformats.org/officeDocument/2006/relationships/image" Target="../media/image79.jpeg"/><Relationship Id="rId4" Type="http://schemas.openxmlformats.org/officeDocument/2006/relationships/image" Target="../media/image78.jpeg"/></Relationships>
</file>

<file path=ppt/slides/_rels/slide22.xml.rels><?xml version="1.0" encoding="UTF-8" standalone="yes"?>
<Relationships xmlns="http://schemas.openxmlformats.org/package/2006/relationships"><Relationship Id="rId3" Type="http://schemas.openxmlformats.org/officeDocument/2006/relationships/image" Target="../media/image80.wmf"/><Relationship Id="rId7"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 Id="rId6" Type="http://schemas.openxmlformats.org/officeDocument/2006/relationships/image" Target="../media/image23.emf"/><Relationship Id="rId5" Type="http://schemas.openxmlformats.org/officeDocument/2006/relationships/image" Target="../media/image22.jpeg"/><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upload.wikimedia.org/wikipedia/commons/3/3e/Western_Bluebird_-_male.jpg" TargetMode="External"/><Relationship Id="rId7" Type="http://schemas.openxmlformats.org/officeDocument/2006/relationships/image" Target="../media/image36.jpeg"/><Relationship Id="rId2"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hyperlink" Target="http://images.google.ca/imgres?imgurl=http://fishandgame.idaho.gov/ifwis/ibt/userfiles/image/photos/800/lewis's-woodpecker--tom-munson.jpg&amp;imgrefurl=http://fishandgame.idaho.gov/ifwis/ibt/site.aspx?id%3DN54&amp;usg=__axq8BDU86a3zBE4xlL0O4XhcAiM=&amp;h=961&amp;w=800&amp;sz=150&amp;hl=en&amp;start=8&amp;itbs=1&amp;tbnid=wadT-F_vzL4ADM:&amp;tbnh=148&amp;tbnw=123&amp;prev=/images?q%3Dlewis%2Bwoodpecker%26hl%3Den%26gbv%3D2%26tbs%3Disch:1" TargetMode="External"/><Relationship Id="rId5" Type="http://schemas.openxmlformats.org/officeDocument/2006/relationships/image" Target="../media/image35.jpeg"/><Relationship Id="rId4" Type="http://schemas.openxmlformats.org/officeDocument/2006/relationships/image" Target="../media/image34.jpe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90512"/>
            <a:ext cx="8534400" cy="1470025"/>
          </a:xfrm>
        </p:spPr>
        <p:txBody>
          <a:bodyPr>
            <a:noAutofit/>
          </a:bodyPr>
          <a:lstStyle/>
          <a:p>
            <a:pPr algn="ctr"/>
            <a:r>
              <a:rPr lang="en-US" altLang="en-US" sz="3600" dirty="0">
                <a:solidFill>
                  <a:schemeClr val="tx1"/>
                </a:solidFill>
                <a:latin typeface="Times New Roman" panose="02020603050405020304" pitchFamily="18" charset="0"/>
                <a:cs typeface="Times New Roman" panose="02020603050405020304" pitchFamily="18" charset="0"/>
              </a:rPr>
              <a:t>Conservation Prioritization: Introduction to the Coastal Douglas-fir</a:t>
            </a:r>
            <a:endParaRPr lang="de-DE" sz="3600" b="1" dirty="0">
              <a:solidFill>
                <a:schemeClr val="tx1"/>
              </a:solidFill>
            </a:endParaRPr>
          </a:p>
        </p:txBody>
      </p:sp>
      <p:pic>
        <p:nvPicPr>
          <p:cNvPr id="5" name="Picture 4" descr="CDF_map.jpg"/>
          <p:cNvPicPr>
            <a:picLocks noChangeAspect="1"/>
          </p:cNvPicPr>
          <p:nvPr/>
        </p:nvPicPr>
        <p:blipFill>
          <a:blip r:embed="rId3" cstate="print"/>
          <a:stretch>
            <a:fillRect/>
          </a:stretch>
        </p:blipFill>
        <p:spPr>
          <a:xfrm>
            <a:off x="4198551" y="3982757"/>
            <a:ext cx="2116282" cy="2738718"/>
          </a:xfrm>
          <a:prstGeom prst="rect">
            <a:avLst/>
          </a:prstGeom>
        </p:spPr>
      </p:pic>
      <p:pic>
        <p:nvPicPr>
          <p:cNvPr id="7" name="Picture 6" descr="TEM.jpg"/>
          <p:cNvPicPr>
            <a:picLocks noChangeAspect="1"/>
          </p:cNvPicPr>
          <p:nvPr/>
        </p:nvPicPr>
        <p:blipFill>
          <a:blip r:embed="rId4" cstate="print"/>
          <a:stretch>
            <a:fillRect/>
          </a:stretch>
        </p:blipFill>
        <p:spPr>
          <a:xfrm>
            <a:off x="304800" y="3886200"/>
            <a:ext cx="2067791" cy="2675965"/>
          </a:xfrm>
          <a:prstGeom prst="rect">
            <a:avLst/>
          </a:prstGeom>
          <a:ln>
            <a:solidFill>
              <a:schemeClr val="bg1"/>
            </a:solidFill>
          </a:ln>
        </p:spPr>
      </p:pic>
      <p:pic>
        <p:nvPicPr>
          <p:cNvPr id="8" name="Picture 7" descr="brown_creeper_1.jpg"/>
          <p:cNvPicPr>
            <a:picLocks noChangeAspect="1"/>
          </p:cNvPicPr>
          <p:nvPr/>
        </p:nvPicPr>
        <p:blipFill>
          <a:blip r:embed="rId5" cstate="print"/>
          <a:stretch>
            <a:fillRect/>
          </a:stretch>
        </p:blipFill>
        <p:spPr>
          <a:xfrm>
            <a:off x="2438400" y="4038600"/>
            <a:ext cx="1662546" cy="2438400"/>
          </a:xfrm>
          <a:prstGeom prst="rect">
            <a:avLst/>
          </a:prstGeom>
          <a:ln>
            <a:solidFill>
              <a:schemeClr val="accent1"/>
            </a:solidFill>
          </a:ln>
        </p:spPr>
      </p:pic>
      <p:pic>
        <p:nvPicPr>
          <p:cNvPr id="9" name="Picture 8" descr="red_breasted_nuthatch_jan_10_11_2076_lr.jpg"/>
          <p:cNvPicPr>
            <a:picLocks noChangeAspect="1"/>
          </p:cNvPicPr>
          <p:nvPr/>
        </p:nvPicPr>
        <p:blipFill>
          <a:blip r:embed="rId6" cstate="print"/>
          <a:stretch>
            <a:fillRect/>
          </a:stretch>
        </p:blipFill>
        <p:spPr>
          <a:xfrm>
            <a:off x="6324600" y="4038600"/>
            <a:ext cx="2667000" cy="2201079"/>
          </a:xfrm>
          <a:prstGeom prst="rect">
            <a:avLst/>
          </a:prstGeom>
        </p:spPr>
      </p:pic>
      <p:pic>
        <p:nvPicPr>
          <p:cNvPr id="10" name="Picture 18" descr="P1020815"/>
          <p:cNvPicPr>
            <a:picLocks noChangeAspect="1" noChangeArrowheads="1"/>
          </p:cNvPicPr>
          <p:nvPr/>
        </p:nvPicPr>
        <p:blipFill>
          <a:blip r:embed="rId7" cstate="print"/>
          <a:srcRect/>
          <a:stretch>
            <a:fillRect/>
          </a:stretch>
        </p:blipFill>
        <p:spPr bwMode="auto">
          <a:xfrm>
            <a:off x="6172200" y="1828800"/>
            <a:ext cx="2763979" cy="2073275"/>
          </a:xfrm>
          <a:prstGeom prst="rect">
            <a:avLst/>
          </a:prstGeom>
          <a:noFill/>
          <a:ln w="9525">
            <a:solidFill>
              <a:schemeClr val="accent1"/>
            </a:solidFill>
            <a:miter lim="800000"/>
            <a:headEnd/>
            <a:tailEnd/>
          </a:ln>
        </p:spPr>
      </p:pic>
      <p:sp>
        <p:nvSpPr>
          <p:cNvPr id="12" name="Text Box 20"/>
          <p:cNvSpPr txBox="1">
            <a:spLocks noChangeArrowheads="1"/>
          </p:cNvSpPr>
          <p:nvPr/>
        </p:nvSpPr>
        <p:spPr bwMode="auto">
          <a:xfrm>
            <a:off x="203831" y="2030294"/>
            <a:ext cx="4194048" cy="1600438"/>
          </a:xfrm>
          <a:prstGeom prst="rect">
            <a:avLst/>
          </a:prstGeom>
          <a:noFill/>
          <a:ln w="9525">
            <a:noFill/>
            <a:miter lim="800000"/>
            <a:headEnd/>
            <a:tailEnd/>
          </a:ln>
        </p:spPr>
        <p:txBody>
          <a:bodyPr wrap="square">
            <a:spAutoFit/>
          </a:bodyPr>
          <a:lstStyle/>
          <a:p>
            <a:pPr algn="ctr"/>
            <a:r>
              <a:rPr lang="en-US" sz="2400" b="1" dirty="0">
                <a:latin typeface="+mj-lt"/>
                <a:cs typeface="Times New Roman" pitchFamily="18" charset="0"/>
              </a:rPr>
              <a:t>Richard Schuster</a:t>
            </a:r>
          </a:p>
          <a:p>
            <a:pPr algn="ctr"/>
            <a:r>
              <a:rPr lang="en-CA" altLang="en-US" dirty="0">
                <a:cs typeface="Times New Roman" pitchFamily="18" charset="0"/>
              </a:rPr>
              <a:t>Liber </a:t>
            </a:r>
            <a:r>
              <a:rPr lang="en-CA" altLang="en-US" dirty="0" err="1">
                <a:cs typeface="Times New Roman" pitchFamily="18" charset="0"/>
              </a:rPr>
              <a:t>Ero</a:t>
            </a:r>
            <a:r>
              <a:rPr lang="en-CA" altLang="en-US" dirty="0">
                <a:cs typeface="Times New Roman" pitchFamily="18" charset="0"/>
              </a:rPr>
              <a:t> Fellow, </a:t>
            </a:r>
            <a:r>
              <a:rPr lang="en-US" altLang="en-US" dirty="0">
                <a:cs typeface="Times New Roman" pitchFamily="18" charset="0"/>
              </a:rPr>
              <a:t>Carleton University</a:t>
            </a:r>
          </a:p>
          <a:p>
            <a:pPr algn="ctr"/>
            <a:r>
              <a:rPr lang="en-US" altLang="en-US" dirty="0">
                <a:cs typeface="Times New Roman" pitchFamily="18" charset="0"/>
              </a:rPr>
              <a:t>Adjunct Prof, Ecosystem Science and Management Program, UNBC</a:t>
            </a:r>
          </a:p>
          <a:p>
            <a:pPr algn="ctr"/>
            <a:endParaRPr lang="en-US" sz="2000" b="1" dirty="0">
              <a:latin typeface="+mj-lt"/>
              <a:cs typeface="Times New Roman" pitchFamily="18" charset="0"/>
            </a:endParaRPr>
          </a:p>
        </p:txBody>
      </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29064" y="3079095"/>
            <a:ext cx="2270861" cy="851809"/>
          </a:xfrm>
          <a:prstGeom prst="rect">
            <a:avLst/>
          </a:prstGeom>
          <a:ln>
            <a:solidFill>
              <a:schemeClr val="bg1"/>
            </a:solidFill>
          </a:ln>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074" y="3323267"/>
            <a:ext cx="3425477" cy="593749"/>
          </a:xfrm>
          <a:prstGeom prst="rect">
            <a:avLst/>
          </a:prstGeom>
          <a:ln>
            <a:solidFill>
              <a:schemeClr val="bg1"/>
            </a:solidFill>
          </a:ln>
        </p:spPr>
      </p:pic>
    </p:spTree>
    <p:extLst>
      <p:ext uri="{BB962C8B-B14F-4D97-AF65-F5344CB8AC3E}">
        <p14:creationId xmlns:p14="http://schemas.microsoft.com/office/powerpoint/2010/main" val="2704380540"/>
      </p:ext>
    </p:extLst>
  </p:cSld>
  <p:clrMapOvr>
    <a:masterClrMapping/>
  </p:clrMapOvr>
  <mc:AlternateContent xmlns:mc="http://schemas.openxmlformats.org/markup-compatibility/2006" xmlns:p14="http://schemas.microsoft.com/office/powerpoint/2010/main">
    <mc:Choice Requires="p14">
      <p:transition spd="slow" p14:dur="2000" advTm="5850"/>
    </mc:Choice>
    <mc:Fallback xmlns="">
      <p:transition spd="slow" advTm="585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8354" name="Title 3">
            <a:extLst>
              <a:ext uri="{FF2B5EF4-FFF2-40B4-BE49-F238E27FC236}">
                <a16:creationId xmlns:a16="http://schemas.microsoft.com/office/drawing/2014/main" id="{E8DBB542-4032-4171-8A2E-BFC762705799}"/>
              </a:ext>
            </a:extLst>
          </p:cNvPr>
          <p:cNvSpPr>
            <a:spLocks noGrp="1"/>
          </p:cNvSpPr>
          <p:nvPr>
            <p:ph type="title"/>
          </p:nvPr>
        </p:nvSpPr>
        <p:spPr>
          <a:xfrm>
            <a:off x="228600" y="304800"/>
            <a:ext cx="8610600" cy="1911350"/>
          </a:xfrm>
        </p:spPr>
        <p:txBody>
          <a:bodyPr/>
          <a:lstStyle/>
          <a:p>
            <a:pPr algn="l" eaLnBrk="1" hangingPunct="1"/>
            <a:r>
              <a:rPr lang="en-US" altLang="en-US" sz="3600" dirty="0">
                <a:solidFill>
                  <a:schemeClr val="bg1"/>
                </a:solidFill>
                <a:latin typeface="Times New Roman" panose="02020603050405020304" pitchFamily="18" charset="0"/>
                <a:cs typeface="Times New Roman" panose="02020603050405020304" pitchFamily="18" charset="0"/>
              </a:rPr>
              <a:t>Human Settlers Introduced </a:t>
            </a:r>
            <a:r>
              <a:rPr lang="en-CA" altLang="en-US" sz="3600" dirty="0">
                <a:solidFill>
                  <a:schemeClr val="bg1"/>
                </a:solidFill>
                <a:latin typeface="Times New Roman" panose="02020603050405020304" pitchFamily="18" charset="0"/>
                <a:cs typeface="Times New Roman" panose="02020603050405020304" pitchFamily="18" charset="0"/>
              </a:rPr>
              <a:t>Species that Engineer Novel </a:t>
            </a:r>
            <a:r>
              <a:rPr lang="en-US" altLang="en-US" sz="3600" dirty="0">
                <a:solidFill>
                  <a:schemeClr val="bg1"/>
                </a:solidFill>
                <a:latin typeface="Times New Roman" panose="02020603050405020304" pitchFamily="18" charset="0"/>
                <a:cs typeface="Times New Roman" panose="02020603050405020304" pitchFamily="18" charset="0"/>
              </a:rPr>
              <a:t>Plant and Animal Communities: Deer in Haida </a:t>
            </a:r>
            <a:r>
              <a:rPr lang="en-US" altLang="en-US" sz="3600" dirty="0" err="1">
                <a:solidFill>
                  <a:schemeClr val="bg1"/>
                </a:solidFill>
                <a:latin typeface="Times New Roman" panose="02020603050405020304" pitchFamily="18" charset="0"/>
                <a:cs typeface="Times New Roman" panose="02020603050405020304" pitchFamily="18" charset="0"/>
              </a:rPr>
              <a:t>Gwaii</a:t>
            </a:r>
            <a:endParaRPr lang="en-US" altLang="en-US" sz="3600" dirty="0">
              <a:solidFill>
                <a:schemeClr val="bg1"/>
              </a:solidFill>
              <a:latin typeface="Times New Roman" panose="02020603050405020304" pitchFamily="18" charset="0"/>
              <a:cs typeface="Times New Roman" panose="02020603050405020304" pitchFamily="18" charset="0"/>
            </a:endParaRPr>
          </a:p>
        </p:txBody>
      </p:sp>
      <p:pic>
        <p:nvPicPr>
          <p:cNvPr id="228355" name="Picture 2" descr="lush shrubs">
            <a:extLst>
              <a:ext uri="{FF2B5EF4-FFF2-40B4-BE49-F238E27FC236}">
                <a16:creationId xmlns:a16="http://schemas.microsoft.com/office/drawing/2014/main" id="{799D45A1-FE81-4565-8250-6416C6ED4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451100"/>
            <a:ext cx="36449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4" descr="deer browsed forest">
            <a:extLst>
              <a:ext uri="{FF2B5EF4-FFF2-40B4-BE49-F238E27FC236}">
                <a16:creationId xmlns:a16="http://schemas.microsoft.com/office/drawing/2014/main" id="{F47DD4C3-E8C7-48F0-A755-8A23D816B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427288"/>
            <a:ext cx="37258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357" name="TextBox 8">
            <a:extLst>
              <a:ext uri="{FF2B5EF4-FFF2-40B4-BE49-F238E27FC236}">
                <a16:creationId xmlns:a16="http://schemas.microsoft.com/office/drawing/2014/main" id="{90EC3875-F4B2-4273-9CA5-07DA14B1793C}"/>
              </a:ext>
            </a:extLst>
          </p:cNvPr>
          <p:cNvSpPr txBox="1">
            <a:spLocks noChangeArrowheads="1"/>
          </p:cNvSpPr>
          <p:nvPr/>
        </p:nvSpPr>
        <p:spPr bwMode="auto">
          <a:xfrm>
            <a:off x="6815138" y="6335713"/>
            <a:ext cx="17414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C000"/>
                </a:solidFill>
                <a:latin typeface="Times New Roman" panose="02020603050405020304" pitchFamily="18" charset="0"/>
                <a:cs typeface="Times New Roman" panose="02020603050405020304" pitchFamily="18" charset="0"/>
              </a:rPr>
              <a:t>www.rgisbc.com</a:t>
            </a:r>
          </a:p>
        </p:txBody>
      </p:sp>
    </p:spTree>
    <p:extLst>
      <p:ext uri="{BB962C8B-B14F-4D97-AF65-F5344CB8AC3E}">
        <p14:creationId xmlns:p14="http://schemas.microsoft.com/office/powerpoint/2010/main" val="386809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9378" name="Rectangle 3" descr="Coucher soleil">
            <a:extLst>
              <a:ext uri="{FF2B5EF4-FFF2-40B4-BE49-F238E27FC236}">
                <a16:creationId xmlns:a16="http://schemas.microsoft.com/office/drawing/2014/main" id="{87488FBF-7219-489C-8F02-F1BACF558EDA}"/>
              </a:ext>
            </a:extLst>
          </p:cNvPr>
          <p:cNvSpPr>
            <a:spLocks noChangeArrowheads="1"/>
          </p:cNvSpPr>
          <p:nvPr/>
        </p:nvSpPr>
        <p:spPr bwMode="auto">
          <a:xfrm>
            <a:off x="0" y="65088"/>
            <a:ext cx="8939213"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GB" altLang="en-US" sz="2800" b="1">
                <a:solidFill>
                  <a:srgbClr val="FFFFFF"/>
                </a:solidFill>
              </a:rPr>
              <a:t> </a:t>
            </a:r>
            <a:r>
              <a:rPr lang="en-GB" altLang="en-US" sz="2800" b="1">
                <a:solidFill>
                  <a:srgbClr val="FFFFFF"/>
                </a:solidFill>
                <a:latin typeface="Times New Roman" panose="02020603050405020304" pitchFamily="18" charset="0"/>
                <a:cs typeface="Times New Roman" panose="02020603050405020304" pitchFamily="18" charset="0"/>
              </a:rPr>
              <a:t>Carry-over </a:t>
            </a:r>
            <a:r>
              <a:rPr lang="fr-FR" altLang="en-US" sz="2800" b="1">
                <a:solidFill>
                  <a:srgbClr val="FFFFFF"/>
                </a:solidFill>
                <a:latin typeface="Times New Roman" panose="02020603050405020304" pitchFamily="18" charset="0"/>
                <a:cs typeface="Times New Roman" panose="02020603050405020304" pitchFamily="18" charset="0"/>
              </a:rPr>
              <a:t>to Bird Populations</a:t>
            </a:r>
            <a:endParaRPr lang="en-GB" altLang="en-US" sz="2800">
              <a:solidFill>
                <a:srgbClr val="FFFFFF"/>
              </a:solidFill>
              <a:latin typeface="Times New Roman" panose="02020603050405020304" pitchFamily="18" charset="0"/>
              <a:cs typeface="Times New Roman" panose="02020603050405020304" pitchFamily="18" charset="0"/>
            </a:endParaRPr>
          </a:p>
        </p:txBody>
      </p:sp>
      <p:grpSp>
        <p:nvGrpSpPr>
          <p:cNvPr id="229379" name="Group 5">
            <a:extLst>
              <a:ext uri="{FF2B5EF4-FFF2-40B4-BE49-F238E27FC236}">
                <a16:creationId xmlns:a16="http://schemas.microsoft.com/office/drawing/2014/main" id="{3BFD47DC-ED73-4805-8D5A-1D17391DBBE9}"/>
              </a:ext>
            </a:extLst>
          </p:cNvPr>
          <p:cNvGrpSpPr>
            <a:grpSpLocks/>
          </p:cNvGrpSpPr>
          <p:nvPr/>
        </p:nvGrpSpPr>
        <p:grpSpPr bwMode="auto">
          <a:xfrm>
            <a:off x="-82550" y="669925"/>
            <a:ext cx="8907463" cy="2998788"/>
            <a:chOff x="-60" y="422"/>
            <a:chExt cx="6314" cy="1889"/>
          </a:xfrm>
        </p:grpSpPr>
        <p:grpSp>
          <p:nvGrpSpPr>
            <p:cNvPr id="229403" name="Group 6">
              <a:extLst>
                <a:ext uri="{FF2B5EF4-FFF2-40B4-BE49-F238E27FC236}">
                  <a16:creationId xmlns:a16="http://schemas.microsoft.com/office/drawing/2014/main" id="{0781A58A-322C-43AB-870D-9A1EC871C78D}"/>
                </a:ext>
              </a:extLst>
            </p:cNvPr>
            <p:cNvGrpSpPr>
              <a:grpSpLocks/>
            </p:cNvGrpSpPr>
            <p:nvPr/>
          </p:nvGrpSpPr>
          <p:grpSpPr bwMode="auto">
            <a:xfrm>
              <a:off x="-60" y="422"/>
              <a:ext cx="6314" cy="1889"/>
              <a:chOff x="-60" y="422"/>
              <a:chExt cx="6314" cy="1889"/>
            </a:xfrm>
          </p:grpSpPr>
          <p:pic>
            <p:nvPicPr>
              <p:cNvPr id="229407" name="Picture 7" descr="PSFL">
                <a:extLst>
                  <a:ext uri="{FF2B5EF4-FFF2-40B4-BE49-F238E27FC236}">
                    <a16:creationId xmlns:a16="http://schemas.microsoft.com/office/drawing/2014/main" id="{53C70D23-FD35-4BB6-91E0-B43BDFAA9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 y="628"/>
                <a:ext cx="1285" cy="1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408" name="Picture 8" descr="GCKI">
                <a:extLst>
                  <a:ext uri="{FF2B5EF4-FFF2-40B4-BE49-F238E27FC236}">
                    <a16:creationId xmlns:a16="http://schemas.microsoft.com/office/drawing/2014/main" id="{430C9170-845B-4D58-8621-A49DF4FA08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4507"/>
              <a:stretch>
                <a:fillRect/>
              </a:stretch>
            </p:blipFill>
            <p:spPr bwMode="auto">
              <a:xfrm>
                <a:off x="4650" y="628"/>
                <a:ext cx="1604" cy="1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409" name="Rectangle 11">
                <a:extLst>
                  <a:ext uri="{FF2B5EF4-FFF2-40B4-BE49-F238E27FC236}">
                    <a16:creationId xmlns:a16="http://schemas.microsoft.com/office/drawing/2014/main" id="{F28E66D9-10F6-46CE-B0D9-8403A5341A58}"/>
                  </a:ext>
                </a:extLst>
              </p:cNvPr>
              <p:cNvSpPr>
                <a:spLocks noChangeArrowheads="1"/>
              </p:cNvSpPr>
              <p:nvPr/>
            </p:nvSpPr>
            <p:spPr bwMode="auto">
              <a:xfrm rot="-5400000">
                <a:off x="-777" y="1139"/>
                <a:ext cx="1889"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3600">
                    <a:solidFill>
                      <a:srgbClr val="FFFFFF"/>
                    </a:solidFill>
                  </a:rPr>
                  <a:t>Trees</a:t>
                </a:r>
              </a:p>
            </p:txBody>
          </p:sp>
        </p:grpSp>
        <p:grpSp>
          <p:nvGrpSpPr>
            <p:cNvPr id="229404" name="Group 13">
              <a:extLst>
                <a:ext uri="{FF2B5EF4-FFF2-40B4-BE49-F238E27FC236}">
                  <a16:creationId xmlns:a16="http://schemas.microsoft.com/office/drawing/2014/main" id="{44F98F34-106B-43B1-93AF-1C6336ECB719}"/>
                </a:ext>
              </a:extLst>
            </p:cNvPr>
            <p:cNvGrpSpPr>
              <a:grpSpLocks/>
            </p:cNvGrpSpPr>
            <p:nvPr/>
          </p:nvGrpSpPr>
          <p:grpSpPr bwMode="auto">
            <a:xfrm>
              <a:off x="359" y="628"/>
              <a:ext cx="3006" cy="1562"/>
              <a:chOff x="359" y="628"/>
              <a:chExt cx="3006" cy="1562"/>
            </a:xfrm>
          </p:grpSpPr>
          <p:pic>
            <p:nvPicPr>
              <p:cNvPr id="229405" name="Picture 14" descr="BRCR">
                <a:extLst>
                  <a:ext uri="{FF2B5EF4-FFF2-40B4-BE49-F238E27FC236}">
                    <a16:creationId xmlns:a16="http://schemas.microsoft.com/office/drawing/2014/main" id="{431E3643-2D8E-423A-9ABB-5C7BCCE909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837"/>
              <a:stretch>
                <a:fillRect/>
              </a:stretch>
            </p:blipFill>
            <p:spPr bwMode="auto">
              <a:xfrm>
                <a:off x="359" y="628"/>
                <a:ext cx="1131" cy="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406" name="Picture 15" descr="TOWA">
                <a:extLst>
                  <a:ext uri="{FF2B5EF4-FFF2-40B4-BE49-F238E27FC236}">
                    <a16:creationId xmlns:a16="http://schemas.microsoft.com/office/drawing/2014/main" id="{81A0EFC5-3A5F-4883-840E-BB3137DAD5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3448"/>
              <a:stretch>
                <a:fillRect/>
              </a:stretch>
            </p:blipFill>
            <p:spPr bwMode="auto">
              <a:xfrm>
                <a:off x="1457" y="628"/>
                <a:ext cx="1908" cy="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29380" name="Group 19">
            <a:extLst>
              <a:ext uri="{FF2B5EF4-FFF2-40B4-BE49-F238E27FC236}">
                <a16:creationId xmlns:a16="http://schemas.microsoft.com/office/drawing/2014/main" id="{FF52F97F-6E78-432A-9186-7A29894562AD}"/>
              </a:ext>
            </a:extLst>
          </p:cNvPr>
          <p:cNvGrpSpPr>
            <a:grpSpLocks/>
          </p:cNvGrpSpPr>
          <p:nvPr/>
        </p:nvGrpSpPr>
        <p:grpSpPr bwMode="auto">
          <a:xfrm>
            <a:off x="-76200" y="2552700"/>
            <a:ext cx="8874125" cy="4338638"/>
            <a:chOff x="-34" y="1617"/>
            <a:chExt cx="6291" cy="2733"/>
          </a:xfrm>
        </p:grpSpPr>
        <p:grpSp>
          <p:nvGrpSpPr>
            <p:cNvPr id="229393" name="Group 20">
              <a:extLst>
                <a:ext uri="{FF2B5EF4-FFF2-40B4-BE49-F238E27FC236}">
                  <a16:creationId xmlns:a16="http://schemas.microsoft.com/office/drawing/2014/main" id="{F9A0AE6A-00EF-4094-883D-C60773CF06CC}"/>
                </a:ext>
              </a:extLst>
            </p:cNvPr>
            <p:cNvGrpSpPr>
              <a:grpSpLocks/>
            </p:cNvGrpSpPr>
            <p:nvPr/>
          </p:nvGrpSpPr>
          <p:grpSpPr bwMode="auto">
            <a:xfrm>
              <a:off x="359" y="1733"/>
              <a:ext cx="5898" cy="2617"/>
              <a:chOff x="359" y="1733"/>
              <a:chExt cx="5898" cy="2617"/>
            </a:xfrm>
          </p:grpSpPr>
          <p:pic>
            <p:nvPicPr>
              <p:cNvPr id="229396" name="Picture 21" descr="OCWA">
                <a:extLst>
                  <a:ext uri="{FF2B5EF4-FFF2-40B4-BE49-F238E27FC236}">
                    <a16:creationId xmlns:a16="http://schemas.microsoft.com/office/drawing/2014/main" id="{FD68F0BC-4864-4DED-905A-328969D8CE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428"/>
              <a:stretch>
                <a:fillRect/>
              </a:stretch>
            </p:blipFill>
            <p:spPr bwMode="auto">
              <a:xfrm>
                <a:off x="1593" y="1775"/>
                <a:ext cx="1781" cy="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97" name="Text Box 22">
                <a:extLst>
                  <a:ext uri="{FF2B5EF4-FFF2-40B4-BE49-F238E27FC236}">
                    <a16:creationId xmlns:a16="http://schemas.microsoft.com/office/drawing/2014/main" id="{E8ED5BE5-7612-48BE-9C75-6F0515E2E2A0}"/>
                  </a:ext>
                </a:extLst>
              </p:cNvPr>
              <p:cNvSpPr txBox="1">
                <a:spLocks noChangeArrowheads="1"/>
              </p:cNvSpPr>
              <p:nvPr/>
            </p:nvSpPr>
            <p:spPr bwMode="auto">
              <a:xfrm>
                <a:off x="4666" y="4137"/>
                <a:ext cx="159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GB" altLang="en-US" sz="1600">
                    <a:solidFill>
                      <a:srgbClr val="FFFFFF"/>
                    </a:solidFill>
                  </a:rPr>
                  <a:t>Drawings J.A.Crosby</a:t>
                </a:r>
              </a:p>
            </p:txBody>
          </p:sp>
          <p:pic>
            <p:nvPicPr>
              <p:cNvPr id="229398" name="Picture 23" descr="WIWR">
                <a:extLst>
                  <a:ext uri="{FF2B5EF4-FFF2-40B4-BE49-F238E27FC236}">
                    <a16:creationId xmlns:a16="http://schemas.microsoft.com/office/drawing/2014/main" id="{D2B8B4F7-21D7-4617-91AC-434D1EC6C6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8012" r="3238"/>
              <a:stretch>
                <a:fillRect/>
              </a:stretch>
            </p:blipFill>
            <p:spPr bwMode="auto">
              <a:xfrm>
                <a:off x="359" y="2070"/>
                <a:ext cx="1370" cy="1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399" name="Picture 24" descr="FOSP">
                <a:extLst>
                  <a:ext uri="{FF2B5EF4-FFF2-40B4-BE49-F238E27FC236}">
                    <a16:creationId xmlns:a16="http://schemas.microsoft.com/office/drawing/2014/main" id="{E1B7A552-4F38-4083-9AF3-5A2C1CD0DE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t="3505" b="4507"/>
              <a:stretch>
                <a:fillRect/>
              </a:stretch>
            </p:blipFill>
            <p:spPr bwMode="auto">
              <a:xfrm>
                <a:off x="359" y="3093"/>
                <a:ext cx="2221" cy="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400" name="Picture 25" descr="SWTH">
                <a:extLst>
                  <a:ext uri="{FF2B5EF4-FFF2-40B4-BE49-F238E27FC236}">
                    <a16:creationId xmlns:a16="http://schemas.microsoft.com/office/drawing/2014/main" id="{BD5E3830-8C7F-4BEB-9B4E-B4410E8802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22" y="1733"/>
                <a:ext cx="1729" cy="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401" name="Picture 26" descr="RUHU">
                <a:extLst>
                  <a:ext uri="{FF2B5EF4-FFF2-40B4-BE49-F238E27FC236}">
                    <a16:creationId xmlns:a16="http://schemas.microsoft.com/office/drawing/2014/main" id="{2EC9FA4E-8D84-456B-909C-7A53AC04EA0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r="7166"/>
              <a:stretch>
                <a:fillRect/>
              </a:stretch>
            </p:blipFill>
            <p:spPr bwMode="auto">
              <a:xfrm>
                <a:off x="2956" y="2324"/>
                <a:ext cx="1727" cy="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402" name="Picture 27" descr="SOSP">
                <a:extLst>
                  <a:ext uri="{FF2B5EF4-FFF2-40B4-BE49-F238E27FC236}">
                    <a16:creationId xmlns:a16="http://schemas.microsoft.com/office/drawing/2014/main" id="{88384444-8F7B-4D69-A929-1FB4F096705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t="2849"/>
              <a:stretch>
                <a:fillRect/>
              </a:stretch>
            </p:blipFill>
            <p:spPr bwMode="auto">
              <a:xfrm>
                <a:off x="4236" y="3084"/>
                <a:ext cx="2017" cy="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9394" name="Rectangle 28">
              <a:extLst>
                <a:ext uri="{FF2B5EF4-FFF2-40B4-BE49-F238E27FC236}">
                  <a16:creationId xmlns:a16="http://schemas.microsoft.com/office/drawing/2014/main" id="{D6D110A6-6336-4CFB-8C93-915F5979F067}"/>
                </a:ext>
              </a:extLst>
            </p:cNvPr>
            <p:cNvSpPr>
              <a:spLocks noChangeArrowheads="1"/>
            </p:cNvSpPr>
            <p:nvPr/>
          </p:nvSpPr>
          <p:spPr bwMode="auto">
            <a:xfrm rot="-5400000">
              <a:off x="-719" y="2325"/>
              <a:ext cx="1872"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3600">
                  <a:solidFill>
                    <a:srgbClr val="FFFFFF"/>
                  </a:solidFill>
                </a:rPr>
                <a:t>Shrubs</a:t>
              </a:r>
            </a:p>
          </p:txBody>
        </p:sp>
        <p:sp>
          <p:nvSpPr>
            <p:cNvPr id="229395" name="Rectangle 29">
              <a:extLst>
                <a:ext uri="{FF2B5EF4-FFF2-40B4-BE49-F238E27FC236}">
                  <a16:creationId xmlns:a16="http://schemas.microsoft.com/office/drawing/2014/main" id="{FB6FA70A-F24E-4717-B59A-FD7E207711F6}"/>
                </a:ext>
              </a:extLst>
            </p:cNvPr>
            <p:cNvSpPr>
              <a:spLocks noChangeArrowheads="1"/>
            </p:cNvSpPr>
            <p:nvPr/>
          </p:nvSpPr>
          <p:spPr bwMode="auto">
            <a:xfrm rot="-5400000">
              <a:off x="-358" y="3421"/>
              <a:ext cx="1104"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3600">
                  <a:solidFill>
                    <a:srgbClr val="FFFFFF"/>
                  </a:solidFill>
                </a:rPr>
                <a:t>Ground</a:t>
              </a:r>
            </a:p>
          </p:txBody>
        </p:sp>
      </p:grpSp>
      <p:grpSp>
        <p:nvGrpSpPr>
          <p:cNvPr id="7" name="Group 36">
            <a:extLst>
              <a:ext uri="{FF2B5EF4-FFF2-40B4-BE49-F238E27FC236}">
                <a16:creationId xmlns:a16="http://schemas.microsoft.com/office/drawing/2014/main" id="{A72A9DBA-10BC-42C4-B9AE-1B06C7AB921A}"/>
              </a:ext>
            </a:extLst>
          </p:cNvPr>
          <p:cNvGrpSpPr>
            <a:grpSpLocks/>
          </p:cNvGrpSpPr>
          <p:nvPr/>
        </p:nvGrpSpPr>
        <p:grpSpPr bwMode="auto">
          <a:xfrm>
            <a:off x="909638" y="3778250"/>
            <a:ext cx="7021512" cy="454025"/>
            <a:chOff x="645" y="2380"/>
            <a:chExt cx="4975" cy="286"/>
          </a:xfrm>
        </p:grpSpPr>
        <p:sp>
          <p:nvSpPr>
            <p:cNvPr id="229391" name="AutoShape 37">
              <a:extLst>
                <a:ext uri="{FF2B5EF4-FFF2-40B4-BE49-F238E27FC236}">
                  <a16:creationId xmlns:a16="http://schemas.microsoft.com/office/drawing/2014/main" id="{00D923DB-536A-42FF-A624-5E04B760EDA5}"/>
                </a:ext>
              </a:extLst>
            </p:cNvPr>
            <p:cNvSpPr>
              <a:spLocks noChangeArrowheads="1"/>
            </p:cNvSpPr>
            <p:nvPr/>
          </p:nvSpPr>
          <p:spPr bwMode="auto">
            <a:xfrm rot="18740193" flipV="1">
              <a:off x="5158" y="2131"/>
              <a:ext cx="214" cy="711"/>
            </a:xfrm>
            <a:prstGeom prst="upArrow">
              <a:avLst>
                <a:gd name="adj1" fmla="val 30972"/>
                <a:gd name="adj2" fmla="val 83184"/>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FFFFFF"/>
                </a:solidFill>
              </a:endParaRPr>
            </a:p>
          </p:txBody>
        </p:sp>
        <p:sp>
          <p:nvSpPr>
            <p:cNvPr id="229392" name="AutoShape 38">
              <a:extLst>
                <a:ext uri="{FF2B5EF4-FFF2-40B4-BE49-F238E27FC236}">
                  <a16:creationId xmlns:a16="http://schemas.microsoft.com/office/drawing/2014/main" id="{7A64D7CB-A169-4747-BE10-CACB2CB537FB}"/>
                </a:ext>
              </a:extLst>
            </p:cNvPr>
            <p:cNvSpPr>
              <a:spLocks noChangeArrowheads="1"/>
            </p:cNvSpPr>
            <p:nvPr/>
          </p:nvSpPr>
          <p:spPr bwMode="auto">
            <a:xfrm rot="18740193" flipV="1">
              <a:off x="894" y="2203"/>
              <a:ext cx="214" cy="711"/>
            </a:xfrm>
            <a:prstGeom prst="upArrow">
              <a:avLst>
                <a:gd name="adj1" fmla="val 30972"/>
                <a:gd name="adj2" fmla="val 83184"/>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FFFFFF"/>
                </a:solidFill>
              </a:endParaRPr>
            </a:p>
          </p:txBody>
        </p:sp>
      </p:grpSp>
      <p:grpSp>
        <p:nvGrpSpPr>
          <p:cNvPr id="8" name="Group 39">
            <a:extLst>
              <a:ext uri="{FF2B5EF4-FFF2-40B4-BE49-F238E27FC236}">
                <a16:creationId xmlns:a16="http://schemas.microsoft.com/office/drawing/2014/main" id="{06011F07-0986-479E-9075-448DB5E9A560}"/>
              </a:ext>
            </a:extLst>
          </p:cNvPr>
          <p:cNvGrpSpPr>
            <a:grpSpLocks/>
          </p:cNvGrpSpPr>
          <p:nvPr/>
        </p:nvGrpSpPr>
        <p:grpSpPr bwMode="auto">
          <a:xfrm>
            <a:off x="1116013" y="3640138"/>
            <a:ext cx="7037387" cy="2449512"/>
            <a:chOff x="815" y="2293"/>
            <a:chExt cx="4987" cy="1543"/>
          </a:xfrm>
        </p:grpSpPr>
        <p:sp>
          <p:nvSpPr>
            <p:cNvPr id="229383" name="AutoShape 40">
              <a:extLst>
                <a:ext uri="{FF2B5EF4-FFF2-40B4-BE49-F238E27FC236}">
                  <a16:creationId xmlns:a16="http://schemas.microsoft.com/office/drawing/2014/main" id="{2CF67786-7908-445F-8900-4F09D0C7EA9F}"/>
                </a:ext>
              </a:extLst>
            </p:cNvPr>
            <p:cNvSpPr>
              <a:spLocks noChangeArrowheads="1"/>
            </p:cNvSpPr>
            <p:nvPr/>
          </p:nvSpPr>
          <p:spPr bwMode="auto">
            <a:xfrm rot="18740193" flipV="1">
              <a:off x="1063" y="3280"/>
              <a:ext cx="215" cy="711"/>
            </a:xfrm>
            <a:prstGeom prst="upArrow">
              <a:avLst>
                <a:gd name="adj1" fmla="val 30972"/>
                <a:gd name="adj2" fmla="val 82797"/>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FFFFFF"/>
                </a:solidFill>
              </a:endParaRPr>
            </a:p>
          </p:txBody>
        </p:sp>
        <p:sp>
          <p:nvSpPr>
            <p:cNvPr id="229384" name="AutoShape 41">
              <a:extLst>
                <a:ext uri="{FF2B5EF4-FFF2-40B4-BE49-F238E27FC236}">
                  <a16:creationId xmlns:a16="http://schemas.microsoft.com/office/drawing/2014/main" id="{A7B2DF19-C163-4F29-9FCC-AE1D6CAA36C9}"/>
                </a:ext>
              </a:extLst>
            </p:cNvPr>
            <p:cNvSpPr>
              <a:spLocks noChangeArrowheads="1"/>
            </p:cNvSpPr>
            <p:nvPr/>
          </p:nvSpPr>
          <p:spPr bwMode="auto">
            <a:xfrm rot="18740193" flipV="1">
              <a:off x="2307" y="2078"/>
              <a:ext cx="214" cy="711"/>
            </a:xfrm>
            <a:prstGeom prst="upArrow">
              <a:avLst>
                <a:gd name="adj1" fmla="val 30972"/>
                <a:gd name="adj2" fmla="val 83184"/>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FFFFFF"/>
                </a:solidFill>
              </a:endParaRPr>
            </a:p>
          </p:txBody>
        </p:sp>
        <p:sp>
          <p:nvSpPr>
            <p:cNvPr id="229385" name="AutoShape 42">
              <a:extLst>
                <a:ext uri="{FF2B5EF4-FFF2-40B4-BE49-F238E27FC236}">
                  <a16:creationId xmlns:a16="http://schemas.microsoft.com/office/drawing/2014/main" id="{2F1B4110-2135-44EE-94DA-B7D11FB9E4A5}"/>
                </a:ext>
              </a:extLst>
            </p:cNvPr>
            <p:cNvSpPr>
              <a:spLocks noChangeArrowheads="1"/>
            </p:cNvSpPr>
            <p:nvPr/>
          </p:nvSpPr>
          <p:spPr bwMode="auto">
            <a:xfrm rot="18740193" flipV="1">
              <a:off x="3431" y="2516"/>
              <a:ext cx="214" cy="711"/>
            </a:xfrm>
            <a:prstGeom prst="upArrow">
              <a:avLst>
                <a:gd name="adj1" fmla="val 30972"/>
                <a:gd name="adj2" fmla="val 83184"/>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FFFFFF"/>
                </a:solidFill>
              </a:endParaRPr>
            </a:p>
          </p:txBody>
        </p:sp>
        <p:sp>
          <p:nvSpPr>
            <p:cNvPr id="229386" name="AutoShape 43">
              <a:extLst>
                <a:ext uri="{FF2B5EF4-FFF2-40B4-BE49-F238E27FC236}">
                  <a16:creationId xmlns:a16="http://schemas.microsoft.com/office/drawing/2014/main" id="{BB9A928E-908C-4DBC-A985-1A6261F54529}"/>
                </a:ext>
              </a:extLst>
            </p:cNvPr>
            <p:cNvSpPr>
              <a:spLocks noChangeArrowheads="1"/>
            </p:cNvSpPr>
            <p:nvPr/>
          </p:nvSpPr>
          <p:spPr bwMode="auto">
            <a:xfrm rot="18740193" flipV="1">
              <a:off x="3720" y="2501"/>
              <a:ext cx="215" cy="711"/>
            </a:xfrm>
            <a:prstGeom prst="upArrow">
              <a:avLst>
                <a:gd name="adj1" fmla="val 30972"/>
                <a:gd name="adj2" fmla="val 82797"/>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FFFFFF"/>
                </a:solidFill>
              </a:endParaRPr>
            </a:p>
          </p:txBody>
        </p:sp>
        <p:sp>
          <p:nvSpPr>
            <p:cNvPr id="229387" name="AutoShape 44">
              <a:extLst>
                <a:ext uri="{FF2B5EF4-FFF2-40B4-BE49-F238E27FC236}">
                  <a16:creationId xmlns:a16="http://schemas.microsoft.com/office/drawing/2014/main" id="{605D5848-75D4-4101-BE14-72FA32C8F2F1}"/>
                </a:ext>
              </a:extLst>
            </p:cNvPr>
            <p:cNvSpPr>
              <a:spLocks noChangeArrowheads="1"/>
            </p:cNvSpPr>
            <p:nvPr/>
          </p:nvSpPr>
          <p:spPr bwMode="auto">
            <a:xfrm rot="18740193" flipV="1">
              <a:off x="5339" y="3356"/>
              <a:ext cx="215" cy="711"/>
            </a:xfrm>
            <a:prstGeom prst="upArrow">
              <a:avLst>
                <a:gd name="adj1" fmla="val 30972"/>
                <a:gd name="adj2" fmla="val 82797"/>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FFFFFF"/>
                </a:solidFill>
              </a:endParaRPr>
            </a:p>
          </p:txBody>
        </p:sp>
        <p:sp>
          <p:nvSpPr>
            <p:cNvPr id="229388" name="AutoShape 45">
              <a:extLst>
                <a:ext uri="{FF2B5EF4-FFF2-40B4-BE49-F238E27FC236}">
                  <a16:creationId xmlns:a16="http://schemas.microsoft.com/office/drawing/2014/main" id="{47108C98-F789-4744-9336-9F6911028DF0}"/>
                </a:ext>
              </a:extLst>
            </p:cNvPr>
            <p:cNvSpPr>
              <a:spLocks noChangeArrowheads="1"/>
            </p:cNvSpPr>
            <p:nvPr/>
          </p:nvSpPr>
          <p:spPr bwMode="auto">
            <a:xfrm rot="18740193" flipV="1">
              <a:off x="1364" y="3255"/>
              <a:ext cx="214" cy="711"/>
            </a:xfrm>
            <a:prstGeom prst="upArrow">
              <a:avLst>
                <a:gd name="adj1" fmla="val 30972"/>
                <a:gd name="adj2" fmla="val 83184"/>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FFFFFF"/>
                </a:solidFill>
              </a:endParaRPr>
            </a:p>
          </p:txBody>
        </p:sp>
        <p:sp>
          <p:nvSpPr>
            <p:cNvPr id="229389" name="AutoShape 46">
              <a:extLst>
                <a:ext uri="{FF2B5EF4-FFF2-40B4-BE49-F238E27FC236}">
                  <a16:creationId xmlns:a16="http://schemas.microsoft.com/office/drawing/2014/main" id="{53C0B805-C8E6-47E5-B301-2EE4A5A6A063}"/>
                </a:ext>
              </a:extLst>
            </p:cNvPr>
            <p:cNvSpPr>
              <a:spLocks noChangeArrowheads="1"/>
            </p:cNvSpPr>
            <p:nvPr/>
          </p:nvSpPr>
          <p:spPr bwMode="auto">
            <a:xfrm rot="18740193" flipV="1">
              <a:off x="5072" y="3373"/>
              <a:ext cx="215" cy="711"/>
            </a:xfrm>
            <a:prstGeom prst="upArrow">
              <a:avLst>
                <a:gd name="adj1" fmla="val 30972"/>
                <a:gd name="adj2" fmla="val 82797"/>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FFFFFF"/>
                </a:solidFill>
              </a:endParaRPr>
            </a:p>
          </p:txBody>
        </p:sp>
        <p:sp>
          <p:nvSpPr>
            <p:cNvPr id="229390" name="AutoShape 47">
              <a:extLst>
                <a:ext uri="{FF2B5EF4-FFF2-40B4-BE49-F238E27FC236}">
                  <a16:creationId xmlns:a16="http://schemas.microsoft.com/office/drawing/2014/main" id="{5E0AE38A-6B01-4B93-BAFE-5D388D383D59}"/>
                </a:ext>
              </a:extLst>
            </p:cNvPr>
            <p:cNvSpPr>
              <a:spLocks noChangeArrowheads="1"/>
            </p:cNvSpPr>
            <p:nvPr/>
          </p:nvSpPr>
          <p:spPr bwMode="auto">
            <a:xfrm rot="18740193" flipV="1">
              <a:off x="2584" y="2045"/>
              <a:ext cx="215" cy="711"/>
            </a:xfrm>
            <a:prstGeom prst="upArrow">
              <a:avLst>
                <a:gd name="adj1" fmla="val 30972"/>
                <a:gd name="adj2" fmla="val 82797"/>
              </a:avLst>
            </a:prstGeom>
            <a:solidFill>
              <a:srgbClr val="FF0000"/>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FFFFFF"/>
                </a:solidFill>
              </a:endParaRPr>
            </a:p>
          </p:txBody>
        </p:sp>
      </p:grpSp>
    </p:spTree>
    <p:extLst>
      <p:ext uri="{BB962C8B-B14F-4D97-AF65-F5344CB8AC3E}">
        <p14:creationId xmlns:p14="http://schemas.microsoft.com/office/powerpoint/2010/main" val="38469921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1426" name="Rectangle 19">
            <a:extLst>
              <a:ext uri="{FF2B5EF4-FFF2-40B4-BE49-F238E27FC236}">
                <a16:creationId xmlns:a16="http://schemas.microsoft.com/office/drawing/2014/main" id="{28274E45-9B13-4B90-80CC-637186799E7A}"/>
              </a:ext>
            </a:extLst>
          </p:cNvPr>
          <p:cNvSpPr>
            <a:spLocks noChangeArrowheads="1"/>
          </p:cNvSpPr>
          <p:nvPr/>
        </p:nvSpPr>
        <p:spPr bwMode="auto">
          <a:xfrm>
            <a:off x="228600" y="762000"/>
            <a:ext cx="4724400" cy="59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en-US" sz="2400" dirty="0">
                <a:solidFill>
                  <a:schemeClr val="bg1"/>
                </a:solidFill>
                <a:latin typeface="Times New Roman" panose="02020603050405020304" pitchFamily="18" charset="0"/>
                <a:cs typeface="Times New Roman" panose="02020603050405020304" pitchFamily="18" charset="0"/>
              </a:rPr>
              <a:t>- Historic Deer Densities Were Low due to Predation and Hunting</a:t>
            </a:r>
          </a:p>
          <a:p>
            <a:pPr eaLnBrk="1" hangingPunct="1">
              <a:spcBef>
                <a:spcPct val="0"/>
              </a:spcBef>
              <a:buFontTx/>
              <a:buChar char="-"/>
            </a:pPr>
            <a:endParaRPr lang="en-US" altLang="en-US" sz="2400"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r>
              <a:rPr lang="en-US" altLang="en-US" sz="2400" dirty="0">
                <a:solidFill>
                  <a:schemeClr val="bg1"/>
                </a:solidFill>
                <a:latin typeface="Times New Roman" panose="02020603050405020304" pitchFamily="18" charset="0"/>
                <a:cs typeface="Times New Roman" panose="02020603050405020304" pitchFamily="18" charset="0"/>
              </a:rPr>
              <a:t> </a:t>
            </a:r>
            <a:r>
              <a:rPr lang="en-US" altLang="en-US" sz="2000" dirty="0">
                <a:solidFill>
                  <a:schemeClr val="bg1"/>
                </a:solidFill>
                <a:latin typeface="Times New Roman" panose="02020603050405020304" pitchFamily="18" charset="0"/>
                <a:cs typeface="Times New Roman" panose="02020603050405020304" pitchFamily="18" charset="0"/>
              </a:rPr>
              <a:t>Deer Often Exceed 1/ha where Predators and Hunting are Absent</a:t>
            </a:r>
          </a:p>
        </p:txBody>
      </p:sp>
      <p:pic>
        <p:nvPicPr>
          <p:cNvPr id="231427" name="Picture 6" descr="Cougar picture">
            <a:extLst>
              <a:ext uri="{FF2B5EF4-FFF2-40B4-BE49-F238E27FC236}">
                <a16:creationId xmlns:a16="http://schemas.microsoft.com/office/drawing/2014/main" id="{3EE77B3B-18FD-4AD7-AEEE-BBF02D0B8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2540000"/>
            <a:ext cx="2819400"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428" name="Picture 4" descr="Odocoileus_hemionus_feeding_Web">
            <a:extLst>
              <a:ext uri="{FF2B5EF4-FFF2-40B4-BE49-F238E27FC236}">
                <a16:creationId xmlns:a16="http://schemas.microsoft.com/office/drawing/2014/main" id="{E7C9B94D-265D-4474-BA91-E1B8AF5AAC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3657600"/>
            <a:ext cx="16160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429" name="Picture 5" descr="Picture 203.tif">
            <a:extLst>
              <a:ext uri="{FF2B5EF4-FFF2-40B4-BE49-F238E27FC236}">
                <a16:creationId xmlns:a16="http://schemas.microsoft.com/office/drawing/2014/main" id="{2E185634-AC4A-473C-9CEF-15BE1EBC5B8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4419600"/>
            <a:ext cx="6096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430" name="Title 18">
            <a:extLst>
              <a:ext uri="{FF2B5EF4-FFF2-40B4-BE49-F238E27FC236}">
                <a16:creationId xmlns:a16="http://schemas.microsoft.com/office/drawing/2014/main" id="{8BABEC7D-2EEA-4F62-A7AB-89B0DE161E68}"/>
              </a:ext>
            </a:extLst>
          </p:cNvPr>
          <p:cNvSpPr>
            <a:spLocks noGrp="1"/>
          </p:cNvSpPr>
          <p:nvPr>
            <p:ph type="title"/>
          </p:nvPr>
        </p:nvSpPr>
        <p:spPr>
          <a:xfrm>
            <a:off x="195263" y="141288"/>
            <a:ext cx="8229600" cy="849312"/>
          </a:xfrm>
        </p:spPr>
        <p:txBody>
          <a:bodyPr/>
          <a:lstStyle/>
          <a:p>
            <a:pPr algn="l" eaLnBrk="1" hangingPunct="1"/>
            <a:r>
              <a:rPr lang="en-US" altLang="en-US" sz="3600" dirty="0">
                <a:solidFill>
                  <a:schemeClr val="bg1"/>
                </a:solidFill>
                <a:latin typeface="Times New Roman" panose="02020603050405020304" pitchFamily="18" charset="0"/>
                <a:cs typeface="Times New Roman" panose="02020603050405020304" pitchFamily="18" charset="0"/>
              </a:rPr>
              <a:t>Deer in the Georgia Basin</a:t>
            </a:r>
          </a:p>
        </p:txBody>
      </p:sp>
      <p:pic>
        <p:nvPicPr>
          <p:cNvPr id="231431" name="Picture 2">
            <a:extLst>
              <a:ext uri="{FF2B5EF4-FFF2-40B4-BE49-F238E27FC236}">
                <a16:creationId xmlns:a16="http://schemas.microsoft.com/office/drawing/2014/main" id="{8B3BEF10-77BE-477C-A2E3-8D0E130418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2850" y="990600"/>
            <a:ext cx="412115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432" name="TextBox 6">
            <a:extLst>
              <a:ext uri="{FF2B5EF4-FFF2-40B4-BE49-F238E27FC236}">
                <a16:creationId xmlns:a16="http://schemas.microsoft.com/office/drawing/2014/main" id="{B1F618C8-30C3-4F2A-8077-7A749A1CC265}"/>
              </a:ext>
            </a:extLst>
          </p:cNvPr>
          <p:cNvSpPr txBox="1">
            <a:spLocks noChangeArrowheads="1"/>
          </p:cNvSpPr>
          <p:nvPr/>
        </p:nvSpPr>
        <p:spPr bwMode="auto">
          <a:xfrm>
            <a:off x="193675" y="4343400"/>
            <a:ext cx="82073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800">
                <a:solidFill>
                  <a:srgbClr val="FFFFFF"/>
                </a:solidFill>
                <a:latin typeface="Arial" panose="020B0604020202020204" pitchFamily="34" charset="0"/>
              </a:rPr>
              <a:t>Animal Planet</a:t>
            </a:r>
          </a:p>
        </p:txBody>
      </p:sp>
      <p:pic>
        <p:nvPicPr>
          <p:cNvPr id="231433" name="Picture 7" descr="Erythronum.jpg">
            <a:extLst>
              <a:ext uri="{FF2B5EF4-FFF2-40B4-BE49-F238E27FC236}">
                <a16:creationId xmlns:a16="http://schemas.microsoft.com/office/drawing/2014/main" id="{A72519C9-F162-4D6E-B696-669D17FFAC3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2362200"/>
            <a:ext cx="804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7490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32450" name="Picture 2" descr="Flattop (low)">
            <a:extLst>
              <a:ext uri="{FF2B5EF4-FFF2-40B4-BE49-F238E27FC236}">
                <a16:creationId xmlns:a16="http://schemas.microsoft.com/office/drawing/2014/main" id="{717237EC-3B7C-4165-9B80-9740E4CE2C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Picture 3" descr="26shrubsLow&amp;head">
            <a:extLst>
              <a:ext uri="{FF2B5EF4-FFF2-40B4-BE49-F238E27FC236}">
                <a16:creationId xmlns:a16="http://schemas.microsoft.com/office/drawing/2014/main" id="{91A677ED-1CA2-4D16-A9FB-AF9FC0455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083050"/>
            <a:ext cx="4225925" cy="2774950"/>
          </a:xfrm>
          <a:prstGeom prst="rect">
            <a:avLst/>
          </a:prstGeom>
          <a:noFill/>
          <a:ln w="9525">
            <a:solidFill>
              <a:srgbClr val="FFFFCC"/>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0561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34498" name="Picture 2" descr="Sidney (high)">
            <a:extLst>
              <a:ext uri="{FF2B5EF4-FFF2-40B4-BE49-F238E27FC236}">
                <a16:creationId xmlns:a16="http://schemas.microsoft.com/office/drawing/2014/main" id="{1A9B6D39-5DDE-4E04-941A-3542D1CCF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2532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36546" name="Picture 2" descr="Exclosure Sidney">
            <a:extLst>
              <a:ext uri="{FF2B5EF4-FFF2-40B4-BE49-F238E27FC236}">
                <a16:creationId xmlns:a16="http://schemas.microsoft.com/office/drawing/2014/main" id="{1C42BB9D-61B6-4B59-B0AD-781455D7FC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7324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8594" name="Rectangle 6">
            <a:extLst>
              <a:ext uri="{FF2B5EF4-FFF2-40B4-BE49-F238E27FC236}">
                <a16:creationId xmlns:a16="http://schemas.microsoft.com/office/drawing/2014/main" id="{66DF5E07-1824-4607-9D2C-3DD0DF0F52B1}"/>
              </a:ext>
            </a:extLst>
          </p:cNvPr>
          <p:cNvSpPr>
            <a:spLocks noGrp="1" noChangeArrowheads="1"/>
          </p:cNvSpPr>
          <p:nvPr>
            <p:ph type="title"/>
          </p:nvPr>
        </p:nvSpPr>
        <p:spPr>
          <a:xfrm>
            <a:off x="50800" y="19050"/>
            <a:ext cx="8915400" cy="838200"/>
          </a:xfrm>
        </p:spPr>
        <p:txBody>
          <a:bodyPr/>
          <a:lstStyle/>
          <a:p>
            <a:pPr algn="l" eaLnBrk="1" hangingPunct="1"/>
            <a:r>
              <a:rPr lang="en-US" altLang="en-US" sz="4000" b="1" dirty="0">
                <a:solidFill>
                  <a:schemeClr val="bg1"/>
                </a:solidFill>
                <a:latin typeface="Times New Roman" panose="02020603050405020304" pitchFamily="18" charset="0"/>
                <a:cs typeface="Times New Roman" panose="02020603050405020304" pitchFamily="18" charset="0"/>
              </a:rPr>
              <a:t>First Nations History</a:t>
            </a:r>
          </a:p>
        </p:txBody>
      </p:sp>
      <p:sp>
        <p:nvSpPr>
          <p:cNvPr id="238595" name="Rectangle 10">
            <a:extLst>
              <a:ext uri="{FF2B5EF4-FFF2-40B4-BE49-F238E27FC236}">
                <a16:creationId xmlns:a16="http://schemas.microsoft.com/office/drawing/2014/main" id="{B3F60B8A-F1BA-471B-A8D5-C7EE7A9C8370}"/>
              </a:ext>
            </a:extLst>
          </p:cNvPr>
          <p:cNvSpPr>
            <a:spLocks noChangeArrowheads="1"/>
          </p:cNvSpPr>
          <p:nvPr/>
        </p:nvSpPr>
        <p:spPr bwMode="auto">
          <a:xfrm>
            <a:off x="185738" y="882650"/>
            <a:ext cx="788193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b="1">
                <a:solidFill>
                  <a:srgbClr val="FFFFFF"/>
                </a:solidFill>
                <a:latin typeface="Times New Roman" panose="02020603050405020304" pitchFamily="18" charset="0"/>
              </a:rPr>
              <a:t>Camas gardens of the Coast Salish</a:t>
            </a:r>
          </a:p>
        </p:txBody>
      </p:sp>
      <p:pic>
        <p:nvPicPr>
          <p:cNvPr id="238596" name="Picture 11" descr="1964bit">
            <a:extLst>
              <a:ext uri="{FF2B5EF4-FFF2-40B4-BE49-F238E27FC236}">
                <a16:creationId xmlns:a16="http://schemas.microsoft.com/office/drawing/2014/main" id="{0B895E9E-4978-4BCD-9B6D-41E1C6956C71}"/>
              </a:ext>
            </a:extLst>
          </p:cNvPr>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5524500" y="1550988"/>
            <a:ext cx="3429000" cy="1768475"/>
          </a:xfrm>
          <a:noFill/>
        </p:spPr>
      </p:pic>
      <p:pic>
        <p:nvPicPr>
          <p:cNvPr id="238597" name="Picture 18" descr="Picture 131">
            <a:extLst>
              <a:ext uri="{FF2B5EF4-FFF2-40B4-BE49-F238E27FC236}">
                <a16:creationId xmlns:a16="http://schemas.microsoft.com/office/drawing/2014/main" id="{D08F7C5C-D845-4947-A3C4-7A23F5FF4157}"/>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8110538" y="365125"/>
            <a:ext cx="1000125" cy="1463675"/>
          </a:xfrm>
          <a:noFill/>
        </p:spPr>
      </p:pic>
      <p:pic>
        <p:nvPicPr>
          <p:cNvPr id="238598" name="Picture 2" descr="http://4.bp.blogspot.com/-1guxpNvZeDc/TexAvKtBopI/AAAAAAAAA1k/j4uYk3idf4c/s1600/pl_camas-YellowBear.jpg">
            <a:extLst>
              <a:ext uri="{FF2B5EF4-FFF2-40B4-BE49-F238E27FC236}">
                <a16:creationId xmlns:a16="http://schemas.microsoft.com/office/drawing/2014/main" id="{8533645C-D1D4-46C2-8A27-CB557EF6B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0416" y="3741540"/>
            <a:ext cx="38100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8599" name="Picture 9" descr="DSC_0333.JPG">
            <a:extLst>
              <a:ext uri="{FF2B5EF4-FFF2-40B4-BE49-F238E27FC236}">
                <a16:creationId xmlns:a16="http://schemas.microsoft.com/office/drawing/2014/main" id="{76136A98-D496-40F6-8C16-9E02C8D75FF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03112" y="3651849"/>
            <a:ext cx="2073831" cy="137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0B5DCEAF-3C5E-4FAB-8BE4-4594DDEFCA1C}"/>
              </a:ext>
            </a:extLst>
          </p:cNvPr>
          <p:cNvSpPr txBox="1"/>
          <p:nvPr/>
        </p:nvSpPr>
        <p:spPr>
          <a:xfrm>
            <a:off x="119062" y="1595438"/>
            <a:ext cx="5405437" cy="2769989"/>
          </a:xfrm>
          <a:prstGeom prst="rect">
            <a:avLst/>
          </a:prstGeom>
          <a:noFill/>
        </p:spPr>
        <p:txBody>
          <a:bodyPr wrap="square">
            <a:spAutoFit/>
          </a:bodyPr>
          <a:lstStyle/>
          <a:p>
            <a:pPr marL="457200" indent="-457200" eaLnBrk="1" hangingPunct="1">
              <a:buFont typeface="Arial" panose="020B0604020202020204" pitchFamily="34" charset="0"/>
              <a:buChar char="•"/>
              <a:defRPr/>
            </a:pPr>
            <a:r>
              <a:rPr lang="en-US" sz="2400" dirty="0">
                <a:solidFill>
                  <a:schemeClr val="bg1"/>
                </a:solidFill>
                <a:latin typeface="Times New Roman" panose="02020603050405020304" pitchFamily="18" charset="0"/>
                <a:cs typeface="Times New Roman" panose="02020603050405020304" pitchFamily="18" charset="0"/>
              </a:rPr>
              <a:t>400 bulbs/</a:t>
            </a:r>
            <a:r>
              <a:rPr lang="en-US" sz="2400" dirty="0" err="1">
                <a:solidFill>
                  <a:schemeClr val="bg1"/>
                </a:solidFill>
                <a:latin typeface="Times New Roman" panose="02020603050405020304" pitchFamily="18" charset="0"/>
                <a:cs typeface="Times New Roman" panose="02020603050405020304" pitchFamily="18" charset="0"/>
              </a:rPr>
              <a:t>hr</a:t>
            </a:r>
            <a:endParaRPr lang="en-US" sz="2400" dirty="0">
              <a:solidFill>
                <a:schemeClr val="bg1"/>
              </a:solidFill>
              <a:latin typeface="Times New Roman" panose="02020603050405020304" pitchFamily="18" charset="0"/>
              <a:cs typeface="Times New Roman" panose="02020603050405020304" pitchFamily="18" charset="0"/>
            </a:endParaRPr>
          </a:p>
          <a:p>
            <a:pPr marL="457200" indent="-457200" eaLnBrk="1" hangingPunct="1">
              <a:buFont typeface="Arial" panose="020B0604020202020204" pitchFamily="34" charset="0"/>
              <a:buChar char="•"/>
              <a:defRPr/>
            </a:pPr>
            <a:endParaRPr lang="en-US" sz="1100" dirty="0">
              <a:solidFill>
                <a:schemeClr val="bg1"/>
              </a:solidFill>
              <a:latin typeface="Times New Roman" panose="02020603050405020304" pitchFamily="18" charset="0"/>
              <a:cs typeface="Times New Roman" panose="02020603050405020304" pitchFamily="18" charset="0"/>
            </a:endParaRPr>
          </a:p>
          <a:p>
            <a:pPr marL="457200" indent="-457200" eaLnBrk="1" hangingPunct="1">
              <a:buFont typeface="Arial" panose="020B0604020202020204" pitchFamily="34" charset="0"/>
              <a:buChar char="•"/>
              <a:defRPr/>
            </a:pPr>
            <a:r>
              <a:rPr lang="en-US" sz="2400" dirty="0">
                <a:solidFill>
                  <a:schemeClr val="bg1"/>
                </a:solidFill>
                <a:latin typeface="Times New Roman" panose="02020603050405020304" pitchFamily="18" charset="0"/>
                <a:cs typeface="Times New Roman" panose="02020603050405020304" pitchFamily="18" charset="0"/>
              </a:rPr>
              <a:t>36-40 kg/d</a:t>
            </a:r>
          </a:p>
          <a:p>
            <a:pPr marL="457200" indent="-457200" eaLnBrk="1" hangingPunct="1">
              <a:buFont typeface="Arial" panose="020B0604020202020204" pitchFamily="34" charset="0"/>
              <a:buChar char="•"/>
              <a:defRPr/>
            </a:pPr>
            <a:endParaRPr lang="en-US" sz="1100" dirty="0">
              <a:solidFill>
                <a:schemeClr val="bg1"/>
              </a:solidFill>
              <a:latin typeface="Times New Roman" panose="02020603050405020304" pitchFamily="18" charset="0"/>
              <a:cs typeface="Times New Roman" panose="02020603050405020304" pitchFamily="18" charset="0"/>
            </a:endParaRPr>
          </a:p>
          <a:p>
            <a:pPr marL="457200" indent="-457200" eaLnBrk="1" hangingPunct="1">
              <a:buFont typeface="Arial" panose="020B0604020202020204" pitchFamily="34" charset="0"/>
              <a:buChar char="•"/>
              <a:defRPr/>
            </a:pPr>
            <a:r>
              <a:rPr lang="en-US" sz="2400" dirty="0">
                <a:solidFill>
                  <a:schemeClr val="bg1"/>
                </a:solidFill>
                <a:latin typeface="Times New Roman" panose="02020603050405020304" pitchFamily="18" charset="0"/>
                <a:cs typeface="Times New Roman" panose="02020603050405020304" pitchFamily="18" charset="0"/>
              </a:rPr>
              <a:t>1.0 – 2.3 million bulbs/1000 people/</a:t>
            </a:r>
            <a:r>
              <a:rPr lang="en-US" sz="2400" dirty="0" err="1">
                <a:solidFill>
                  <a:schemeClr val="bg1"/>
                </a:solidFill>
                <a:latin typeface="Times New Roman" panose="02020603050405020304" pitchFamily="18" charset="0"/>
                <a:cs typeface="Times New Roman" panose="02020603050405020304" pitchFamily="18" charset="0"/>
              </a:rPr>
              <a:t>yr</a:t>
            </a:r>
            <a:endParaRPr lang="en-US" sz="2400" dirty="0">
              <a:solidFill>
                <a:schemeClr val="bg1"/>
              </a:solidFill>
              <a:latin typeface="Times New Roman" panose="02020603050405020304" pitchFamily="18" charset="0"/>
              <a:cs typeface="Times New Roman" panose="02020603050405020304" pitchFamily="18" charset="0"/>
            </a:endParaRPr>
          </a:p>
          <a:p>
            <a:pPr marL="457200" indent="-457200" eaLnBrk="1" hangingPunct="1">
              <a:buFont typeface="Arial" panose="020B0604020202020204" pitchFamily="34" charset="0"/>
              <a:buChar char="•"/>
              <a:defRPr/>
            </a:pPr>
            <a:endParaRPr lang="en-US" sz="2400" dirty="0">
              <a:solidFill>
                <a:schemeClr val="bg1"/>
              </a:solidFill>
              <a:latin typeface="Times New Roman" panose="02020603050405020304" pitchFamily="18" charset="0"/>
              <a:cs typeface="Times New Roman" panose="02020603050405020304" pitchFamily="18" charset="0"/>
            </a:endParaRPr>
          </a:p>
          <a:p>
            <a:pPr eaLnBrk="1" hangingPunct="1">
              <a:defRPr/>
            </a:pPr>
            <a:r>
              <a:rPr lang="en-US" sz="2800" dirty="0">
                <a:solidFill>
                  <a:srgbClr val="ED7B2C"/>
                </a:solidFill>
                <a:latin typeface="Times New Roman" panose="02020603050405020304" pitchFamily="18" charset="0"/>
                <a:cs typeface="Times New Roman" panose="02020603050405020304" pitchFamily="18" charset="0"/>
              </a:rPr>
              <a:t>Turner 2014,</a:t>
            </a:r>
          </a:p>
          <a:p>
            <a:pPr eaLnBrk="1" hangingPunct="1">
              <a:defRPr/>
            </a:pPr>
            <a:r>
              <a:rPr lang="en-US" sz="2800" dirty="0">
                <a:solidFill>
                  <a:srgbClr val="ED7B2C"/>
                </a:solidFill>
                <a:latin typeface="Times New Roman" panose="02020603050405020304" pitchFamily="18" charset="0"/>
                <a:cs typeface="Times New Roman" panose="02020603050405020304" pitchFamily="18" charset="0"/>
              </a:rPr>
              <a:t>Beckwith 2004</a:t>
            </a:r>
            <a:endParaRPr lang="en-CA" sz="2800" dirty="0">
              <a:solidFill>
                <a:srgbClr val="ED7B2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1621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39618" name="Picture 6" descr="http://islandnature.ca/wp-content/uploads/2011/08/salmonberry_bowl.jpg">
            <a:extLst>
              <a:ext uri="{FF2B5EF4-FFF2-40B4-BE49-F238E27FC236}">
                <a16:creationId xmlns:a16="http://schemas.microsoft.com/office/drawing/2014/main" id="{603F688E-87F6-401E-8F7A-8C8BD9447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7838" y="5232400"/>
            <a:ext cx="2122487"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19" name="Title 1">
            <a:extLst>
              <a:ext uri="{FF2B5EF4-FFF2-40B4-BE49-F238E27FC236}">
                <a16:creationId xmlns:a16="http://schemas.microsoft.com/office/drawing/2014/main" id="{55B75EB1-BAA2-4B8F-8D63-30A9F1E2C9B3}"/>
              </a:ext>
            </a:extLst>
          </p:cNvPr>
          <p:cNvSpPr>
            <a:spLocks noGrp="1"/>
          </p:cNvSpPr>
          <p:nvPr>
            <p:ph type="title"/>
          </p:nvPr>
        </p:nvSpPr>
        <p:spPr>
          <a:xfrm>
            <a:off x="100013" y="160338"/>
            <a:ext cx="8915400" cy="838200"/>
          </a:xfrm>
        </p:spPr>
        <p:txBody>
          <a:bodyPr/>
          <a:lstStyle/>
          <a:p>
            <a:pPr algn="l"/>
            <a:r>
              <a:rPr lang="en-CA" altLang="en-US" sz="3600" dirty="0">
                <a:solidFill>
                  <a:schemeClr val="bg1"/>
                </a:solidFill>
                <a:latin typeface="Times New Roman" panose="02020603050405020304" pitchFamily="18" charset="0"/>
                <a:cs typeface="Times New Roman" panose="02020603050405020304" pitchFamily="18" charset="0"/>
              </a:rPr>
              <a:t>Culturally Significant Food Plants</a:t>
            </a:r>
          </a:p>
        </p:txBody>
      </p:sp>
      <p:sp>
        <p:nvSpPr>
          <p:cNvPr id="3" name="Content Placeholder 2">
            <a:extLst>
              <a:ext uri="{FF2B5EF4-FFF2-40B4-BE49-F238E27FC236}">
                <a16:creationId xmlns:a16="http://schemas.microsoft.com/office/drawing/2014/main" id="{98ED9403-269A-4255-BD98-A283366B586D}"/>
              </a:ext>
            </a:extLst>
          </p:cNvPr>
          <p:cNvSpPr>
            <a:spLocks noGrp="1"/>
          </p:cNvSpPr>
          <p:nvPr>
            <p:ph sz="half" idx="1"/>
          </p:nvPr>
        </p:nvSpPr>
        <p:spPr>
          <a:xfrm>
            <a:off x="155575" y="1143000"/>
            <a:ext cx="5254625" cy="3836988"/>
          </a:xfrm>
        </p:spPr>
        <p:txBody>
          <a:bodyPr/>
          <a:lstStyle/>
          <a:p>
            <a:pPr marL="0" indent="0">
              <a:buFont typeface="Arial" charset="0"/>
              <a:buNone/>
              <a:defRPr/>
            </a:pPr>
            <a:r>
              <a:rPr lang="en-CA" sz="2000" i="1" dirty="0">
                <a:solidFill>
                  <a:srgbClr val="ED7B2C"/>
                </a:solidFill>
                <a:latin typeface="Times New Roman" panose="02020603050405020304" pitchFamily="18" charset="0"/>
                <a:cs typeface="Times New Roman" panose="02020603050405020304" pitchFamily="18" charset="0"/>
              </a:rPr>
              <a:t>"The Importance of a Rose": Evaluating the Cultural Significance of Plants in Thompson and Lillooet Interior Salish</a:t>
            </a:r>
            <a:r>
              <a:rPr lang="en-CA" sz="2000" dirty="0">
                <a:solidFill>
                  <a:srgbClr val="ED7B2C"/>
                </a:solidFill>
                <a:latin typeface="Times New Roman" panose="02020603050405020304" pitchFamily="18" charset="0"/>
                <a:cs typeface="Times New Roman" panose="02020603050405020304" pitchFamily="18" charset="0"/>
              </a:rPr>
              <a:t>. </a:t>
            </a:r>
          </a:p>
          <a:p>
            <a:pPr marL="0" indent="0">
              <a:buFont typeface="Arial" charset="0"/>
              <a:buNone/>
              <a:defRPr/>
            </a:pPr>
            <a:r>
              <a:rPr lang="en-CA" sz="2000" dirty="0">
                <a:solidFill>
                  <a:srgbClr val="ED7B2C"/>
                </a:solidFill>
                <a:latin typeface="Times New Roman" panose="02020603050405020304" pitchFamily="18" charset="0"/>
                <a:cs typeface="Times New Roman" panose="02020603050405020304" pitchFamily="18" charset="0"/>
              </a:rPr>
              <a:t>Turner, N. </a:t>
            </a:r>
            <a:r>
              <a:rPr lang="en-CA" sz="2000" i="1" dirty="0">
                <a:solidFill>
                  <a:srgbClr val="ED7B2C"/>
                </a:solidFill>
                <a:latin typeface="Times New Roman" panose="02020603050405020304" pitchFamily="18" charset="0"/>
                <a:cs typeface="Times New Roman" panose="02020603050405020304" pitchFamily="18" charset="0"/>
              </a:rPr>
              <a:t>Am. </a:t>
            </a:r>
            <a:r>
              <a:rPr lang="en-CA" sz="2000" i="1" dirty="0" err="1">
                <a:solidFill>
                  <a:srgbClr val="ED7B2C"/>
                </a:solidFill>
                <a:latin typeface="Times New Roman" panose="02020603050405020304" pitchFamily="18" charset="0"/>
                <a:cs typeface="Times New Roman" panose="02020603050405020304" pitchFamily="18" charset="0"/>
              </a:rPr>
              <a:t>Anthropol</a:t>
            </a:r>
            <a:r>
              <a:rPr lang="en-CA" sz="2000" i="1" dirty="0">
                <a:solidFill>
                  <a:srgbClr val="ED7B2C"/>
                </a:solidFill>
                <a:latin typeface="Times New Roman" panose="02020603050405020304" pitchFamily="18" charset="0"/>
                <a:cs typeface="Times New Roman" panose="02020603050405020304" pitchFamily="18" charset="0"/>
              </a:rPr>
              <a:t>.</a:t>
            </a:r>
            <a:r>
              <a:rPr lang="en-CA" sz="2000" dirty="0">
                <a:solidFill>
                  <a:srgbClr val="ED7B2C"/>
                </a:solidFill>
                <a:latin typeface="Times New Roman" panose="02020603050405020304" pitchFamily="18" charset="0"/>
                <a:cs typeface="Times New Roman" panose="02020603050405020304" pitchFamily="18" charset="0"/>
              </a:rPr>
              <a:t> (1988)</a:t>
            </a:r>
            <a:r>
              <a:rPr lang="en-CA" sz="2000" i="1" dirty="0">
                <a:solidFill>
                  <a:srgbClr val="ED7B2C"/>
                </a:solidFill>
                <a:latin typeface="Times New Roman" panose="02020603050405020304" pitchFamily="18" charset="0"/>
                <a:cs typeface="Times New Roman" panose="02020603050405020304" pitchFamily="18" charset="0"/>
              </a:rPr>
              <a:t> </a:t>
            </a:r>
          </a:p>
          <a:p>
            <a:pPr marL="0" indent="0">
              <a:buFont typeface="Arial" charset="0"/>
              <a:buNone/>
              <a:defRPr/>
            </a:pPr>
            <a:endParaRPr lang="en-CA" sz="2000" dirty="0">
              <a:solidFill>
                <a:schemeClr val="bg1"/>
              </a:solidFill>
              <a:latin typeface="Times New Roman" panose="02020603050405020304" pitchFamily="18" charset="0"/>
              <a:cs typeface="Times New Roman" panose="02020603050405020304" pitchFamily="18" charset="0"/>
            </a:endParaRPr>
          </a:p>
          <a:p>
            <a:pPr marL="0" indent="0">
              <a:buFont typeface="Arial" charset="0"/>
              <a:buNone/>
              <a:defRPr/>
            </a:pPr>
            <a:r>
              <a:rPr lang="en-CA" sz="2400" dirty="0">
                <a:solidFill>
                  <a:schemeClr val="bg1"/>
                </a:solidFill>
                <a:latin typeface="Times New Roman" panose="02020603050405020304" pitchFamily="18" charset="0"/>
                <a:cs typeface="Times New Roman" panose="02020603050405020304" pitchFamily="18" charset="0"/>
              </a:rPr>
              <a:t>CS = Quality + Intensity + Exclusivity of Use</a:t>
            </a:r>
          </a:p>
          <a:p>
            <a:pPr marL="0" indent="0">
              <a:buFont typeface="Arial" charset="0"/>
              <a:buNone/>
              <a:defRPr/>
            </a:pPr>
            <a:endParaRPr lang="en-CA" sz="2400" dirty="0">
              <a:solidFill>
                <a:schemeClr val="bg1"/>
              </a:solidFill>
              <a:latin typeface="Times New Roman" panose="02020603050405020304" pitchFamily="18" charset="0"/>
              <a:cs typeface="Times New Roman" panose="02020603050405020304" pitchFamily="18" charset="0"/>
            </a:endParaRPr>
          </a:p>
          <a:p>
            <a:pPr marL="0" indent="0">
              <a:buFont typeface="Arial" charset="0"/>
              <a:buNone/>
              <a:defRPr/>
            </a:pPr>
            <a:r>
              <a:rPr lang="en-CA" sz="2400" dirty="0">
                <a:solidFill>
                  <a:schemeClr val="bg1"/>
                </a:solidFill>
                <a:latin typeface="Times New Roman" panose="02020603050405020304" pitchFamily="18" charset="0"/>
                <a:cs typeface="Times New Roman" panose="02020603050405020304" pitchFamily="18" charset="0"/>
              </a:rPr>
              <a:t>Highly Ranked Species</a:t>
            </a:r>
          </a:p>
          <a:p>
            <a:pPr>
              <a:buFont typeface="Arial" charset="0"/>
              <a:buChar char="•"/>
              <a:defRPr/>
            </a:pPr>
            <a:r>
              <a:rPr lang="en-CA" sz="2400" i="1" dirty="0" err="1">
                <a:solidFill>
                  <a:schemeClr val="bg1"/>
                </a:solidFill>
                <a:latin typeface="Times New Roman" panose="02020603050405020304" pitchFamily="18" charset="0"/>
                <a:cs typeface="Times New Roman" panose="02020603050405020304" pitchFamily="18" charset="0"/>
              </a:rPr>
              <a:t>Amalanchier</a:t>
            </a:r>
            <a:r>
              <a:rPr lang="en-CA" sz="2400" i="1" dirty="0">
                <a:solidFill>
                  <a:schemeClr val="bg1"/>
                </a:solidFill>
                <a:latin typeface="Times New Roman" panose="02020603050405020304" pitchFamily="18" charset="0"/>
                <a:cs typeface="Times New Roman" panose="02020603050405020304" pitchFamily="18" charset="0"/>
              </a:rPr>
              <a:t> </a:t>
            </a:r>
            <a:r>
              <a:rPr lang="en-CA" sz="2400" i="1" dirty="0" err="1">
                <a:solidFill>
                  <a:schemeClr val="bg1"/>
                </a:solidFill>
                <a:latin typeface="Times New Roman" panose="02020603050405020304" pitchFamily="18" charset="0"/>
                <a:cs typeface="Times New Roman" panose="02020603050405020304" pitchFamily="18" charset="0"/>
              </a:rPr>
              <a:t>alnifolia</a:t>
            </a:r>
            <a:r>
              <a:rPr lang="en-CA" sz="2400" i="1" dirty="0">
                <a:solidFill>
                  <a:schemeClr val="bg1"/>
                </a:solidFill>
                <a:latin typeface="Times New Roman" panose="02020603050405020304" pitchFamily="18" charset="0"/>
                <a:cs typeface="Times New Roman" panose="02020603050405020304" pitchFamily="18" charset="0"/>
              </a:rPr>
              <a:t> (CS = 134) 3L/</a:t>
            </a:r>
            <a:r>
              <a:rPr lang="en-CA" sz="2400" i="1" dirty="0" err="1">
                <a:solidFill>
                  <a:schemeClr val="bg1"/>
                </a:solidFill>
                <a:latin typeface="Times New Roman" panose="02020603050405020304" pitchFamily="18" charset="0"/>
                <a:cs typeface="Times New Roman" panose="02020603050405020304" pitchFamily="18" charset="0"/>
              </a:rPr>
              <a:t>hr</a:t>
            </a:r>
            <a:endParaRPr lang="en-CA" sz="2400" i="1" dirty="0">
              <a:solidFill>
                <a:schemeClr val="bg1"/>
              </a:solidFill>
              <a:latin typeface="Times New Roman" panose="02020603050405020304" pitchFamily="18" charset="0"/>
              <a:cs typeface="Times New Roman" panose="02020603050405020304" pitchFamily="18" charset="0"/>
            </a:endParaRPr>
          </a:p>
          <a:p>
            <a:pPr>
              <a:buFont typeface="Arial" charset="0"/>
              <a:buChar char="•"/>
              <a:defRPr/>
            </a:pPr>
            <a:r>
              <a:rPr lang="en-CA" sz="2400" i="1" dirty="0">
                <a:solidFill>
                  <a:schemeClr val="bg1"/>
                </a:solidFill>
                <a:latin typeface="Times New Roman" panose="02020603050405020304" pitchFamily="18" charset="0"/>
                <a:cs typeface="Times New Roman" panose="02020603050405020304" pitchFamily="18" charset="0"/>
              </a:rPr>
              <a:t>Rosa </a:t>
            </a:r>
            <a:r>
              <a:rPr lang="en-CA" sz="2400" i="1" dirty="0" err="1">
                <a:solidFill>
                  <a:schemeClr val="bg1"/>
                </a:solidFill>
                <a:latin typeface="Times New Roman" panose="02020603050405020304" pitchFamily="18" charset="0"/>
                <a:cs typeface="Times New Roman" panose="02020603050405020304" pitchFamily="18" charset="0"/>
              </a:rPr>
              <a:t>nutkana</a:t>
            </a:r>
            <a:r>
              <a:rPr lang="en-CA" sz="2400" i="1" dirty="0">
                <a:solidFill>
                  <a:schemeClr val="bg1"/>
                </a:solidFill>
                <a:latin typeface="Times New Roman" panose="02020603050405020304" pitchFamily="18" charset="0"/>
                <a:cs typeface="Times New Roman" panose="02020603050405020304" pitchFamily="18" charset="0"/>
              </a:rPr>
              <a:t> (CS = 92) 3L/</a:t>
            </a:r>
            <a:r>
              <a:rPr lang="en-CA" sz="2400" i="1" dirty="0" err="1">
                <a:solidFill>
                  <a:schemeClr val="bg1"/>
                </a:solidFill>
                <a:latin typeface="Times New Roman" panose="02020603050405020304" pitchFamily="18" charset="0"/>
                <a:cs typeface="Times New Roman" panose="02020603050405020304" pitchFamily="18" charset="0"/>
              </a:rPr>
              <a:t>hr</a:t>
            </a:r>
            <a:r>
              <a:rPr lang="en-CA" sz="2400" i="1" dirty="0">
                <a:solidFill>
                  <a:schemeClr val="bg1"/>
                </a:solidFill>
                <a:latin typeface="Times New Roman" panose="02020603050405020304" pitchFamily="18" charset="0"/>
                <a:cs typeface="Times New Roman" panose="02020603050405020304" pitchFamily="18" charset="0"/>
              </a:rPr>
              <a:t> </a:t>
            </a:r>
          </a:p>
          <a:p>
            <a:pPr>
              <a:buFont typeface="Arial" charset="0"/>
              <a:buChar char="•"/>
              <a:defRPr/>
            </a:pPr>
            <a:r>
              <a:rPr lang="en-CA" sz="2400" i="1" dirty="0" err="1">
                <a:solidFill>
                  <a:schemeClr val="bg1"/>
                </a:solidFill>
                <a:latin typeface="Times New Roman" panose="02020603050405020304" pitchFamily="18" charset="0"/>
                <a:cs typeface="Times New Roman" panose="02020603050405020304" pitchFamily="18" charset="0"/>
              </a:rPr>
              <a:t>Rubus</a:t>
            </a:r>
            <a:r>
              <a:rPr lang="en-CA" sz="2400" i="1" dirty="0">
                <a:solidFill>
                  <a:schemeClr val="bg1"/>
                </a:solidFill>
                <a:latin typeface="Times New Roman" panose="02020603050405020304" pitchFamily="18" charset="0"/>
                <a:cs typeface="Times New Roman" panose="02020603050405020304" pitchFamily="18" charset="0"/>
              </a:rPr>
              <a:t> </a:t>
            </a:r>
            <a:r>
              <a:rPr lang="en-CA" sz="2400" dirty="0" err="1">
                <a:solidFill>
                  <a:schemeClr val="bg1"/>
                </a:solidFill>
                <a:latin typeface="Times New Roman" panose="02020603050405020304" pitchFamily="18" charset="0"/>
                <a:cs typeface="Times New Roman" panose="02020603050405020304" pitchFamily="18" charset="0"/>
              </a:rPr>
              <a:t>spp</a:t>
            </a:r>
            <a:r>
              <a:rPr lang="en-CA" sz="2400" dirty="0">
                <a:solidFill>
                  <a:schemeClr val="bg1"/>
                </a:solidFill>
                <a:latin typeface="Times New Roman" panose="02020603050405020304" pitchFamily="18" charset="0"/>
                <a:cs typeface="Times New Roman" panose="02020603050405020304" pitchFamily="18" charset="0"/>
              </a:rPr>
              <a:t>  1.5-3L/</a:t>
            </a:r>
            <a:r>
              <a:rPr lang="en-CA" sz="2400" dirty="0" err="1">
                <a:solidFill>
                  <a:schemeClr val="bg1"/>
                </a:solidFill>
                <a:latin typeface="Times New Roman" panose="02020603050405020304" pitchFamily="18" charset="0"/>
                <a:cs typeface="Times New Roman" panose="02020603050405020304" pitchFamily="18" charset="0"/>
              </a:rPr>
              <a:t>hr</a:t>
            </a:r>
            <a:endParaRPr lang="en-CA" sz="2400" dirty="0">
              <a:solidFill>
                <a:schemeClr val="bg1"/>
              </a:solidFill>
              <a:latin typeface="Times New Roman" panose="02020603050405020304" pitchFamily="18" charset="0"/>
              <a:cs typeface="Times New Roman" panose="02020603050405020304" pitchFamily="18" charset="0"/>
            </a:endParaRPr>
          </a:p>
        </p:txBody>
      </p:sp>
      <p:sp>
        <p:nvSpPr>
          <p:cNvPr id="239621" name="AutoShape 4" descr="http://upload.wikimedia.org/wikipedia/commons/8/8d/Amelanchier_alnifolia.jpg">
            <a:extLst>
              <a:ext uri="{FF2B5EF4-FFF2-40B4-BE49-F238E27FC236}">
                <a16:creationId xmlns:a16="http://schemas.microsoft.com/office/drawing/2014/main" id="{57E24F03-4BE5-485F-A588-19823B54A4BF}"/>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CA" altLang="en-US" sz="1800">
              <a:solidFill>
                <a:srgbClr val="FFFFFF"/>
              </a:solidFill>
              <a:latin typeface="Arial" panose="020B0604020202020204" pitchFamily="34" charset="0"/>
            </a:endParaRPr>
          </a:p>
        </p:txBody>
      </p:sp>
      <p:pic>
        <p:nvPicPr>
          <p:cNvPr id="239622" name="Picture 8" descr="http://upload.wikimedia.org/wikipedia/commons/8/8d/Amelanchier_alnifolia.jpg">
            <a:extLst>
              <a:ext uri="{FF2B5EF4-FFF2-40B4-BE49-F238E27FC236}">
                <a16:creationId xmlns:a16="http://schemas.microsoft.com/office/drawing/2014/main" id="{A6194F38-F8AF-4AB3-ABE0-0A92E735C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8288" y="638175"/>
            <a:ext cx="2525712"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9623" name="Picture 10" descr="http://2.bp.blogspot.com/_t4TsJtkPwBc/S9AAn5mgpaI/AAAAAAAAB0Q/G_JqHh5EV-U/s1600/PICT0037+(2).JPG">
            <a:extLst>
              <a:ext uri="{FF2B5EF4-FFF2-40B4-BE49-F238E27FC236}">
                <a16:creationId xmlns:a16="http://schemas.microsoft.com/office/drawing/2014/main" id="{EAB51E3F-C26D-46CD-863A-2E7E978149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5563" y="3206750"/>
            <a:ext cx="1757362"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9624" name="Picture 12" descr="http://www.ausgardener.com.au/product_images/m/fruit_silvanberry__14588.jpg">
            <a:extLst>
              <a:ext uri="{FF2B5EF4-FFF2-40B4-BE49-F238E27FC236}">
                <a16:creationId xmlns:a16="http://schemas.microsoft.com/office/drawing/2014/main" id="{6F2256F4-EB7A-467B-9DA8-5F7C6CFA89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4263" y="4465638"/>
            <a:ext cx="1543050" cy="14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6461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0642" name="Title 6">
            <a:extLst>
              <a:ext uri="{FF2B5EF4-FFF2-40B4-BE49-F238E27FC236}">
                <a16:creationId xmlns:a16="http://schemas.microsoft.com/office/drawing/2014/main" id="{5CC7BEE1-929E-4009-8F0E-F91BBCCF2181}"/>
              </a:ext>
            </a:extLst>
          </p:cNvPr>
          <p:cNvSpPr>
            <a:spLocks noGrp="1"/>
          </p:cNvSpPr>
          <p:nvPr>
            <p:ph type="title"/>
          </p:nvPr>
        </p:nvSpPr>
        <p:spPr>
          <a:xfrm>
            <a:off x="304800" y="263525"/>
            <a:ext cx="8686800" cy="1260475"/>
          </a:xfrm>
        </p:spPr>
        <p:txBody>
          <a:bodyPr/>
          <a:lstStyle/>
          <a:p>
            <a:pPr algn="l"/>
            <a:r>
              <a:rPr lang="en-US" altLang="en-US" sz="3600" dirty="0">
                <a:solidFill>
                  <a:schemeClr val="bg1"/>
                </a:solidFill>
                <a:latin typeface="Times New Roman" panose="02020603050405020304" pitchFamily="18" charset="0"/>
                <a:cs typeface="Times New Roman" panose="02020603050405020304" pitchFamily="18" charset="0"/>
              </a:rPr>
              <a:t>Palatability and Shrub Species Diversity</a:t>
            </a:r>
          </a:p>
        </p:txBody>
      </p:sp>
      <p:sp>
        <p:nvSpPr>
          <p:cNvPr id="240643" name="TextBox 8">
            <a:extLst>
              <a:ext uri="{FF2B5EF4-FFF2-40B4-BE49-F238E27FC236}">
                <a16:creationId xmlns:a16="http://schemas.microsoft.com/office/drawing/2014/main" id="{AEAA1CE6-3BBF-4A14-9EE9-70392BC28702}"/>
              </a:ext>
            </a:extLst>
          </p:cNvPr>
          <p:cNvSpPr txBox="1">
            <a:spLocks noChangeArrowheads="1"/>
          </p:cNvSpPr>
          <p:nvPr/>
        </p:nvSpPr>
        <p:spPr bwMode="auto">
          <a:xfrm>
            <a:off x="304800" y="1600200"/>
            <a:ext cx="38036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dirty="0">
                <a:solidFill>
                  <a:schemeClr val="bg1"/>
                </a:solidFill>
                <a:latin typeface="Times New Roman" panose="02020603050405020304" pitchFamily="18" charset="0"/>
                <a:cs typeface="Times New Roman" panose="02020603050405020304" pitchFamily="18" charset="0"/>
              </a:rPr>
              <a:t>A ‘Cafeteria’ Experiment</a:t>
            </a:r>
          </a:p>
          <a:p>
            <a:pPr eaLnBrk="1" hangingPunct="1">
              <a:spcBef>
                <a:spcPct val="0"/>
              </a:spcBef>
              <a:buFontTx/>
              <a:buNone/>
            </a:pPr>
            <a:endParaRPr lang="en-US" altLang="en-US" sz="2800"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en-US" sz="2800" dirty="0">
                <a:solidFill>
                  <a:schemeClr val="bg1"/>
                </a:solidFill>
                <a:latin typeface="Times New Roman" panose="02020603050405020304" pitchFamily="18" charset="0"/>
                <a:cs typeface="Times New Roman" panose="02020603050405020304" pitchFamily="18" charset="0"/>
              </a:rPr>
              <a:t>12 Focal Species</a:t>
            </a:r>
          </a:p>
        </p:txBody>
      </p:sp>
      <p:pic>
        <p:nvPicPr>
          <p:cNvPr id="240644" name="Picture 9" descr="Honeysuckle.jpg">
            <a:extLst>
              <a:ext uri="{FF2B5EF4-FFF2-40B4-BE49-F238E27FC236}">
                <a16:creationId xmlns:a16="http://schemas.microsoft.com/office/drawing/2014/main" id="{79CDAE6C-7840-417C-A959-A71FC47B0A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200400"/>
            <a:ext cx="20923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645" name="Picture 4" descr="http://t0.gstatic.com/images?q=tbn:ANd9GcQIUQmT6k9KsM3E2StNfTvoNlE1qzKrRv54isWGAmKaEMPmnK2o">
            <a:extLst>
              <a:ext uri="{FF2B5EF4-FFF2-40B4-BE49-F238E27FC236}">
                <a16:creationId xmlns:a16="http://schemas.microsoft.com/office/drawing/2014/main" id="{0DB7EEF7-918A-4370-8F59-21D3772D42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5334000"/>
            <a:ext cx="237966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646" name="TextBox 11">
            <a:extLst>
              <a:ext uri="{FF2B5EF4-FFF2-40B4-BE49-F238E27FC236}">
                <a16:creationId xmlns:a16="http://schemas.microsoft.com/office/drawing/2014/main" id="{3140DF04-241D-49F1-8F42-8BF2F731E656}"/>
              </a:ext>
            </a:extLst>
          </p:cNvPr>
          <p:cNvSpPr txBox="1">
            <a:spLocks noChangeArrowheads="1"/>
          </p:cNvSpPr>
          <p:nvPr/>
        </p:nvSpPr>
        <p:spPr bwMode="auto">
          <a:xfrm>
            <a:off x="2133600" y="3505200"/>
            <a:ext cx="1309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chemeClr val="bg1"/>
                </a:solidFill>
                <a:latin typeface="Times New Roman" panose="02020603050405020304" pitchFamily="18" charset="0"/>
                <a:cs typeface="Times New Roman" panose="02020603050405020304" pitchFamily="18" charset="0"/>
              </a:rPr>
              <a:t>Palatable</a:t>
            </a:r>
          </a:p>
        </p:txBody>
      </p:sp>
      <p:sp>
        <p:nvSpPr>
          <p:cNvPr id="240647" name="TextBox 12">
            <a:extLst>
              <a:ext uri="{FF2B5EF4-FFF2-40B4-BE49-F238E27FC236}">
                <a16:creationId xmlns:a16="http://schemas.microsoft.com/office/drawing/2014/main" id="{D0B2B43A-F345-4E75-84F7-7EB3BD29556A}"/>
              </a:ext>
            </a:extLst>
          </p:cNvPr>
          <p:cNvSpPr txBox="1">
            <a:spLocks noChangeArrowheads="1"/>
          </p:cNvSpPr>
          <p:nvPr/>
        </p:nvSpPr>
        <p:spPr bwMode="auto">
          <a:xfrm>
            <a:off x="2971800" y="4876800"/>
            <a:ext cx="1951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dirty="0">
                <a:solidFill>
                  <a:schemeClr val="bg1"/>
                </a:solidFill>
                <a:latin typeface="Times New Roman" panose="02020603050405020304" pitchFamily="18" charset="0"/>
                <a:cs typeface="Times New Roman" panose="02020603050405020304" pitchFamily="18" charset="0"/>
              </a:rPr>
              <a:t>Less Palatable</a:t>
            </a:r>
          </a:p>
        </p:txBody>
      </p:sp>
      <p:pic>
        <p:nvPicPr>
          <p:cNvPr id="240648" name="Picture 5">
            <a:extLst>
              <a:ext uri="{FF2B5EF4-FFF2-40B4-BE49-F238E27FC236}">
                <a16:creationId xmlns:a16="http://schemas.microsoft.com/office/drawing/2014/main" id="{CEE40F76-21AD-4739-A2F1-9A7BEEF86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0" y="1752600"/>
            <a:ext cx="3657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3301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1666" name="Title 1">
            <a:extLst>
              <a:ext uri="{FF2B5EF4-FFF2-40B4-BE49-F238E27FC236}">
                <a16:creationId xmlns:a16="http://schemas.microsoft.com/office/drawing/2014/main" id="{853E87F8-D31D-4F54-985E-B9D268A7095C}"/>
              </a:ext>
            </a:extLst>
          </p:cNvPr>
          <p:cNvSpPr>
            <a:spLocks noGrp="1"/>
          </p:cNvSpPr>
          <p:nvPr>
            <p:ph type="title"/>
          </p:nvPr>
        </p:nvSpPr>
        <p:spPr>
          <a:xfrm>
            <a:off x="400050" y="160624"/>
            <a:ext cx="8305800" cy="1143000"/>
          </a:xfrm>
        </p:spPr>
        <p:txBody>
          <a:bodyPr/>
          <a:lstStyle/>
          <a:p>
            <a:pPr algn="l"/>
            <a:r>
              <a:rPr lang="en-US" altLang="en-US" sz="3600" dirty="0">
                <a:solidFill>
                  <a:schemeClr val="bg1"/>
                </a:solidFill>
                <a:latin typeface="Times New Roman" panose="02020603050405020304" pitchFamily="18" charset="0"/>
                <a:cs typeface="Times New Roman" panose="02020603050405020304" pitchFamily="18" charset="0"/>
              </a:rPr>
              <a:t>Palatability</a:t>
            </a:r>
          </a:p>
        </p:txBody>
      </p:sp>
      <p:graphicFrame>
        <p:nvGraphicFramePr>
          <p:cNvPr id="4" name="Chart 3">
            <a:extLst>
              <a:ext uri="{FF2B5EF4-FFF2-40B4-BE49-F238E27FC236}">
                <a16:creationId xmlns:a16="http://schemas.microsoft.com/office/drawing/2014/main" id="{532786AE-871D-4368-B9CF-B5DBD9A9B797}"/>
              </a:ext>
            </a:extLst>
          </p:cNvPr>
          <p:cNvGraphicFramePr/>
          <p:nvPr>
            <p:extLst>
              <p:ext uri="{D42A27DB-BD31-4B8C-83A1-F6EECF244321}">
                <p14:modId xmlns:p14="http://schemas.microsoft.com/office/powerpoint/2010/main" val="1956121201"/>
              </p:ext>
            </p:extLst>
          </p:nvPr>
        </p:nvGraphicFramePr>
        <p:xfrm>
          <a:off x="1066800" y="1234085"/>
          <a:ext cx="7913688" cy="5623915"/>
        </p:xfrm>
        <a:graphic>
          <a:graphicData uri="http://schemas.openxmlformats.org/drawingml/2006/chart">
            <c:chart xmlns:c="http://schemas.openxmlformats.org/drawingml/2006/chart" xmlns:r="http://schemas.openxmlformats.org/officeDocument/2006/relationships" r:id="rId2"/>
          </a:graphicData>
        </a:graphic>
      </p:graphicFrame>
      <p:pic>
        <p:nvPicPr>
          <p:cNvPr id="241668" name="Picture 5">
            <a:extLst>
              <a:ext uri="{FF2B5EF4-FFF2-40B4-BE49-F238E27FC236}">
                <a16:creationId xmlns:a16="http://schemas.microsoft.com/office/drawing/2014/main" id="{F39A148F-64EA-48F1-AB6D-A15882508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838200"/>
            <a:ext cx="161925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9810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8658" name="Picture 9" descr="talltree">
            <a:extLst>
              <a:ext uri="{FF2B5EF4-FFF2-40B4-BE49-F238E27FC236}">
                <a16:creationId xmlns:a16="http://schemas.microsoft.com/office/drawing/2014/main" id="{86467F49-4052-4FD2-B2E6-5C3EC4BE6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8600" y="2971800"/>
            <a:ext cx="1978025"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4F07B8A1-DCF3-4CAC-8CFD-70EBC9E860CD}"/>
              </a:ext>
            </a:extLst>
          </p:cNvPr>
          <p:cNvSpPr>
            <a:spLocks noGrp="1"/>
          </p:cNvSpPr>
          <p:nvPr>
            <p:ph type="title"/>
          </p:nvPr>
        </p:nvSpPr>
        <p:spPr>
          <a:xfrm>
            <a:off x="239713" y="198438"/>
            <a:ext cx="8229600" cy="1143000"/>
          </a:xfrm>
        </p:spPr>
        <p:txBody>
          <a:bodyPr rtlCol="0">
            <a:normAutofit fontScale="90000"/>
          </a:bodyPr>
          <a:lstStyle/>
          <a:p>
            <a:pPr algn="l" eaLnBrk="1" fontAlgn="auto" hangingPunct="1">
              <a:spcAft>
                <a:spcPts val="0"/>
              </a:spcAft>
              <a:defRPr/>
            </a:pPr>
            <a:r>
              <a:rPr lang="de-AT" sz="4000" dirty="0">
                <a:solidFill>
                  <a:schemeClr val="bg1"/>
                </a:solidFill>
                <a:latin typeface="Times New Roman" panose="02020603050405020304" pitchFamily="18" charset="0"/>
                <a:cs typeface="Times New Roman" panose="02020603050405020304" pitchFamily="18" charset="0"/>
              </a:rPr>
              <a:t>Traditional Goal of Conservation Area Design</a:t>
            </a:r>
            <a:endParaRPr lang="de-DE" sz="40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B549E3E-3936-427E-993B-C7D07F3DAB0B}"/>
              </a:ext>
            </a:extLst>
          </p:cNvPr>
          <p:cNvSpPr>
            <a:spLocks noGrp="1"/>
          </p:cNvSpPr>
          <p:nvPr>
            <p:ph idx="1"/>
          </p:nvPr>
        </p:nvSpPr>
        <p:spPr>
          <a:xfrm>
            <a:off x="368300" y="1503363"/>
            <a:ext cx="6489700" cy="3733800"/>
          </a:xfrm>
        </p:spPr>
        <p:txBody>
          <a:bodyPr rtlCol="0">
            <a:normAutofit/>
          </a:bodyPr>
          <a:lstStyle/>
          <a:p>
            <a:pPr eaLnBrk="1" fontAlgn="auto" hangingPunct="1">
              <a:spcAft>
                <a:spcPts val="0"/>
              </a:spcAft>
              <a:buFont typeface="Arial" panose="020B0604020202020204" pitchFamily="34" charset="0"/>
              <a:buNone/>
              <a:defRPr/>
            </a:pPr>
            <a:r>
              <a:rPr lang="en-CA" sz="2800" dirty="0">
                <a:solidFill>
                  <a:schemeClr val="accent3">
                    <a:lumMod val="60000"/>
                    <a:lumOff val="40000"/>
                  </a:schemeClr>
                </a:solidFill>
                <a:latin typeface="Times New Roman" panose="02020603050405020304" pitchFamily="18" charset="0"/>
                <a:cs typeface="Times New Roman" panose="02020603050405020304" pitchFamily="18" charset="0"/>
              </a:rPr>
              <a:t>Prioritize and Conserve ‘Intact’ or ‘Relic Ecosystems’</a:t>
            </a:r>
          </a:p>
          <a:p>
            <a:pPr eaLnBrk="1" fontAlgn="auto" hangingPunct="1">
              <a:spcAft>
                <a:spcPts val="0"/>
              </a:spcAft>
              <a:defRPr/>
            </a:pPr>
            <a:r>
              <a:rPr lang="en-CA" sz="2400" dirty="0">
                <a:solidFill>
                  <a:schemeClr val="accent3">
                    <a:lumMod val="60000"/>
                    <a:lumOff val="40000"/>
                  </a:schemeClr>
                </a:solidFill>
                <a:latin typeface="Times New Roman" panose="02020603050405020304" pitchFamily="18" charset="0"/>
                <a:cs typeface="Times New Roman" panose="02020603050405020304" pitchFamily="18" charset="0"/>
              </a:rPr>
              <a:t>Multiple criteria  </a:t>
            </a:r>
          </a:p>
          <a:p>
            <a:pPr eaLnBrk="1" fontAlgn="auto" hangingPunct="1">
              <a:spcAft>
                <a:spcPts val="0"/>
              </a:spcAft>
              <a:defRPr/>
            </a:pPr>
            <a:r>
              <a:rPr lang="en-CA" sz="2400" dirty="0">
                <a:solidFill>
                  <a:schemeClr val="accent3">
                    <a:lumMod val="60000"/>
                    <a:lumOff val="40000"/>
                  </a:schemeClr>
                </a:solidFill>
                <a:latin typeface="Times New Roman" panose="02020603050405020304" pitchFamily="18" charset="0"/>
                <a:cs typeface="Times New Roman" panose="02020603050405020304" pitchFamily="18" charset="0"/>
              </a:rPr>
              <a:t>Decision support tools</a:t>
            </a:r>
            <a:endParaRPr lang="en-CA" sz="2200" dirty="0">
              <a:solidFill>
                <a:schemeClr val="accent3">
                  <a:lumMod val="60000"/>
                  <a:lumOff val="40000"/>
                </a:schemeClr>
              </a:solidFill>
              <a:latin typeface="Times New Roman" panose="02020603050405020304" pitchFamily="18" charset="0"/>
              <a:cs typeface="Times New Roman" panose="02020603050405020304" pitchFamily="18" charset="0"/>
            </a:endParaRPr>
          </a:p>
          <a:p>
            <a:pPr eaLnBrk="1" fontAlgn="auto" hangingPunct="1">
              <a:spcAft>
                <a:spcPts val="0"/>
              </a:spcAft>
              <a:buFont typeface="Arial" panose="020B0604020202020204" pitchFamily="34" charset="0"/>
              <a:buNone/>
              <a:defRPr/>
            </a:pPr>
            <a:br>
              <a:rPr lang="en-CA" dirty="0"/>
            </a:br>
            <a:endParaRPr lang="en-CA" dirty="0"/>
          </a:p>
          <a:p>
            <a:pPr eaLnBrk="1" fontAlgn="auto" hangingPunct="1">
              <a:spcAft>
                <a:spcPts val="0"/>
              </a:spcAft>
              <a:defRPr/>
            </a:pPr>
            <a:endParaRPr lang="en-CA" dirty="0"/>
          </a:p>
          <a:p>
            <a:pPr eaLnBrk="1" fontAlgn="auto" hangingPunct="1">
              <a:spcAft>
                <a:spcPts val="0"/>
              </a:spcAft>
              <a:defRPr/>
            </a:pPr>
            <a:endParaRPr lang="en-CA" dirty="0"/>
          </a:p>
        </p:txBody>
      </p:sp>
      <p:pic>
        <p:nvPicPr>
          <p:cNvPr id="198661" name="Picture 4" descr="http://www.greenpeace.org/canada/ReSizes/OriginalWatermarked/Global/canada/image/2009/3/great-bear-rainfores-map-2009.jpg">
            <a:extLst>
              <a:ext uri="{FF2B5EF4-FFF2-40B4-BE49-F238E27FC236}">
                <a16:creationId xmlns:a16="http://schemas.microsoft.com/office/drawing/2014/main" id="{9DF750F3-1C84-4598-A3DC-16C3EB9F4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3400" y="1565275"/>
            <a:ext cx="2308225" cy="36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2" name="Picture 8" descr="kermode">
            <a:extLst>
              <a:ext uri="{FF2B5EF4-FFF2-40B4-BE49-F238E27FC236}">
                <a16:creationId xmlns:a16="http://schemas.microsoft.com/office/drawing/2014/main" id="{51628AC4-8C51-44BE-B804-65055CDB9A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4782" t="31314" r="13043" b="12328"/>
          <a:stretch>
            <a:fillRect/>
          </a:stretch>
        </p:blipFill>
        <p:spPr bwMode="auto">
          <a:xfrm>
            <a:off x="4652963" y="5476875"/>
            <a:ext cx="178435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3" name="Picture 20" descr="salmonmale">
            <a:extLst>
              <a:ext uri="{FF2B5EF4-FFF2-40B4-BE49-F238E27FC236}">
                <a16:creationId xmlns:a16="http://schemas.microsoft.com/office/drawing/2014/main" id="{9BE2ABF5-B956-43D4-8D26-EF51F8AB74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9263" y="4899025"/>
            <a:ext cx="1238250"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4" name="Picture 16" descr="Juv MaMu">
            <a:extLst>
              <a:ext uri="{FF2B5EF4-FFF2-40B4-BE49-F238E27FC236}">
                <a16:creationId xmlns:a16="http://schemas.microsoft.com/office/drawing/2014/main" id="{F4AF4477-632C-4B4A-9F9A-DEEDDA7CDB8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l="1396" t="464" r="5034" b="17827"/>
          <a:stretch>
            <a:fillRect/>
          </a:stretch>
        </p:blipFill>
        <p:spPr bwMode="auto">
          <a:xfrm>
            <a:off x="6745288" y="4521200"/>
            <a:ext cx="90805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75D3CAD2-86E5-4E76-829B-5DE3D1C48085}"/>
              </a:ext>
            </a:extLst>
          </p:cNvPr>
          <p:cNvSpPr txBox="1"/>
          <p:nvPr/>
        </p:nvSpPr>
        <p:spPr>
          <a:xfrm>
            <a:off x="276225" y="3563938"/>
            <a:ext cx="3756025" cy="2646362"/>
          </a:xfrm>
          <a:prstGeom prst="rect">
            <a:avLst/>
          </a:prstGeom>
          <a:noFill/>
        </p:spPr>
        <p:txBody>
          <a:bodyPr>
            <a:spAutoFit/>
          </a:bodyPr>
          <a:lstStyle/>
          <a:p>
            <a:pPr eaLnBrk="1" fontAlgn="auto" hangingPunct="1">
              <a:spcBef>
                <a:spcPts val="0"/>
              </a:spcBef>
              <a:spcAft>
                <a:spcPts val="0"/>
              </a:spcAft>
              <a:defRPr/>
            </a:pPr>
            <a:r>
              <a:rPr lang="en-US" sz="2600" dirty="0">
                <a:solidFill>
                  <a:srgbClr val="FFC000"/>
                </a:solidFill>
                <a:latin typeface="Times New Roman" panose="02020603050405020304" pitchFamily="18" charset="0"/>
                <a:cs typeface="Times New Roman" panose="02020603050405020304" pitchFamily="18" charset="0"/>
              </a:rPr>
              <a:t>Impractical in Human-dominated Landscapes</a:t>
            </a:r>
          </a:p>
          <a:p>
            <a:pPr eaLnBrk="1" fontAlgn="auto" hangingPunct="1">
              <a:spcBef>
                <a:spcPts val="0"/>
              </a:spcBef>
              <a:spcAft>
                <a:spcPts val="0"/>
              </a:spcAft>
              <a:defRPr/>
            </a:pPr>
            <a:endParaRPr lang="en-US" sz="1000" dirty="0">
              <a:solidFill>
                <a:srgbClr val="FFC000"/>
              </a:solidFill>
              <a:latin typeface="Times New Roman" panose="02020603050405020304" pitchFamily="18" charset="0"/>
              <a:cs typeface="Times New Roman" panose="02020603050405020304" pitchFamily="18" charset="0"/>
            </a:endParaRPr>
          </a:p>
          <a:p>
            <a:pPr marL="342900" indent="-342900" eaLnBrk="1" fontAlgn="auto" hangingPunct="1">
              <a:spcBef>
                <a:spcPts val="0"/>
              </a:spcBef>
              <a:spcAft>
                <a:spcPts val="0"/>
              </a:spcAft>
              <a:buFont typeface="Arial" panose="020B0604020202020204" pitchFamily="34" charset="0"/>
              <a:buChar char="•"/>
              <a:defRPr/>
            </a:pPr>
            <a:r>
              <a:rPr lang="en-US" sz="2400" dirty="0">
                <a:solidFill>
                  <a:srgbClr val="FFC000"/>
                </a:solidFill>
                <a:latin typeface="Times New Roman" panose="02020603050405020304" pitchFamily="18" charset="0"/>
                <a:cs typeface="Times New Roman" panose="02020603050405020304" pitchFamily="18" charset="0"/>
              </a:rPr>
              <a:t>No Benchmark Ecosystems</a:t>
            </a:r>
          </a:p>
          <a:p>
            <a:pPr marL="342900" indent="-342900" eaLnBrk="1" fontAlgn="auto" hangingPunct="1">
              <a:spcBef>
                <a:spcPts val="0"/>
              </a:spcBef>
              <a:spcAft>
                <a:spcPts val="0"/>
              </a:spcAft>
              <a:buFont typeface="Arial" panose="020B0604020202020204" pitchFamily="34" charset="0"/>
              <a:buChar char="•"/>
              <a:defRPr/>
            </a:pPr>
            <a:endParaRPr lang="en-US" sz="800" dirty="0">
              <a:solidFill>
                <a:srgbClr val="FFC000"/>
              </a:solidFill>
              <a:latin typeface="Times New Roman" panose="02020603050405020304" pitchFamily="18" charset="0"/>
              <a:cs typeface="Times New Roman" panose="02020603050405020304" pitchFamily="18" charset="0"/>
            </a:endParaRPr>
          </a:p>
          <a:p>
            <a:pPr marL="342900" indent="-342900" eaLnBrk="1" fontAlgn="auto" hangingPunct="1">
              <a:spcBef>
                <a:spcPts val="0"/>
              </a:spcBef>
              <a:spcAft>
                <a:spcPts val="0"/>
              </a:spcAft>
              <a:buFont typeface="Arial" panose="020B0604020202020204" pitchFamily="34" charset="0"/>
              <a:buChar char="•"/>
              <a:defRPr/>
            </a:pPr>
            <a:r>
              <a:rPr lang="en-US" sz="2400" dirty="0">
                <a:solidFill>
                  <a:srgbClr val="FFC000"/>
                </a:solidFill>
                <a:latin typeface="Times New Roman" panose="02020603050405020304" pitchFamily="18" charset="0"/>
                <a:cs typeface="Times New Roman" panose="02020603050405020304" pitchFamily="18" charset="0"/>
              </a:rPr>
              <a:t>Biological Survey Data Often Biased</a:t>
            </a:r>
          </a:p>
        </p:txBody>
      </p:sp>
      <p:sp>
        <p:nvSpPr>
          <p:cNvPr id="6" name="TextBox 5">
            <a:extLst>
              <a:ext uri="{FF2B5EF4-FFF2-40B4-BE49-F238E27FC236}">
                <a16:creationId xmlns:a16="http://schemas.microsoft.com/office/drawing/2014/main" id="{C7338D43-138F-4572-82F8-7367905C4757}"/>
              </a:ext>
            </a:extLst>
          </p:cNvPr>
          <p:cNvSpPr txBox="1">
            <a:spLocks noChangeArrowheads="1"/>
          </p:cNvSpPr>
          <p:nvPr/>
        </p:nvSpPr>
        <p:spPr bwMode="auto">
          <a:xfrm>
            <a:off x="288925" y="6223000"/>
            <a:ext cx="3892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400">
                <a:solidFill>
                  <a:srgbClr val="FFC000"/>
                </a:solidFill>
                <a:latin typeface="Times New Roman" panose="02020603050405020304" pitchFamily="18" charset="0"/>
                <a:cs typeface="Times New Roman" panose="02020603050405020304" pitchFamily="18" charset="0"/>
              </a:rPr>
              <a:t>Many Threats Hard to Map</a:t>
            </a:r>
          </a:p>
        </p:txBody>
      </p:sp>
      <p:grpSp>
        <p:nvGrpSpPr>
          <p:cNvPr id="4" name="Group 3">
            <a:extLst>
              <a:ext uri="{FF2B5EF4-FFF2-40B4-BE49-F238E27FC236}">
                <a16:creationId xmlns:a16="http://schemas.microsoft.com/office/drawing/2014/main" id="{51992950-20B7-45A0-B4AD-6D88AE948295}"/>
              </a:ext>
            </a:extLst>
          </p:cNvPr>
          <p:cNvGrpSpPr>
            <a:grpSpLocks/>
          </p:cNvGrpSpPr>
          <p:nvPr/>
        </p:nvGrpSpPr>
        <p:grpSpPr bwMode="auto">
          <a:xfrm>
            <a:off x="3629025" y="3751263"/>
            <a:ext cx="1747838" cy="1879600"/>
            <a:chOff x="3770349" y="3976551"/>
            <a:chExt cx="1748439" cy="1880296"/>
          </a:xfrm>
        </p:grpSpPr>
        <p:grpSp>
          <p:nvGrpSpPr>
            <p:cNvPr id="198668" name="Group 4">
              <a:extLst>
                <a:ext uri="{FF2B5EF4-FFF2-40B4-BE49-F238E27FC236}">
                  <a16:creationId xmlns:a16="http://schemas.microsoft.com/office/drawing/2014/main" id="{2EFE5CE0-F7DA-4569-9EFC-76E5903B69D1}"/>
                </a:ext>
              </a:extLst>
            </p:cNvPr>
            <p:cNvGrpSpPr>
              <a:grpSpLocks/>
            </p:cNvGrpSpPr>
            <p:nvPr/>
          </p:nvGrpSpPr>
          <p:grpSpPr bwMode="auto">
            <a:xfrm>
              <a:off x="3770349" y="3976551"/>
              <a:ext cx="1365602" cy="1880296"/>
              <a:chOff x="5543626" y="2182804"/>
              <a:chExt cx="1639350" cy="2352428"/>
            </a:xfrm>
          </p:grpSpPr>
          <p:pic>
            <p:nvPicPr>
              <p:cNvPr id="198670" name="Picture 7" descr="00000003124">
                <a:extLst>
                  <a:ext uri="{FF2B5EF4-FFF2-40B4-BE49-F238E27FC236}">
                    <a16:creationId xmlns:a16="http://schemas.microsoft.com/office/drawing/2014/main" id="{E6DF89A4-A3B7-4A5D-8A5A-83B4FEA9F0C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43626" y="2182804"/>
                <a:ext cx="1639350" cy="113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71" name="Picture 4" descr="Odocoileus_hemionus_feeding_Web">
                <a:extLst>
                  <a:ext uri="{FF2B5EF4-FFF2-40B4-BE49-F238E27FC236}">
                    <a16:creationId xmlns:a16="http://schemas.microsoft.com/office/drawing/2014/main" id="{9B5DF25D-DF10-47BA-8C7A-62325B177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2947" y="3177104"/>
                <a:ext cx="1066801" cy="1358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8669" name="Picture 4" descr="Image result for raccoon images">
              <a:extLst>
                <a:ext uri="{FF2B5EF4-FFF2-40B4-BE49-F238E27FC236}">
                  <a16:creationId xmlns:a16="http://schemas.microsoft.com/office/drawing/2014/main" id="{08D83C95-DCE9-4C3B-B6B2-79C9D66045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4279" y="4970450"/>
              <a:ext cx="814509" cy="687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040496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2690" name="Title 1">
            <a:extLst>
              <a:ext uri="{FF2B5EF4-FFF2-40B4-BE49-F238E27FC236}">
                <a16:creationId xmlns:a16="http://schemas.microsoft.com/office/drawing/2014/main" id="{C20E7FAA-5DB6-4166-AB6D-E03DC50A6DAA}"/>
              </a:ext>
            </a:extLst>
          </p:cNvPr>
          <p:cNvSpPr>
            <a:spLocks noGrp="1"/>
          </p:cNvSpPr>
          <p:nvPr>
            <p:ph type="title"/>
          </p:nvPr>
        </p:nvSpPr>
        <p:spPr>
          <a:xfrm>
            <a:off x="112713" y="60325"/>
            <a:ext cx="8229600" cy="944563"/>
          </a:xfrm>
        </p:spPr>
        <p:txBody>
          <a:bodyPr/>
          <a:lstStyle/>
          <a:p>
            <a:pPr algn="l"/>
            <a:r>
              <a:rPr lang="en-US" altLang="en-US" sz="3600" dirty="0">
                <a:solidFill>
                  <a:schemeClr val="bg1"/>
                </a:solidFill>
                <a:latin typeface="Times New Roman" panose="02020603050405020304" pitchFamily="18" charset="0"/>
                <a:cs typeface="Times New Roman" panose="02020603050405020304" pitchFamily="18" charset="0"/>
              </a:rPr>
              <a:t>Deer Drive Shrub Community Structure</a:t>
            </a:r>
          </a:p>
        </p:txBody>
      </p:sp>
      <p:graphicFrame>
        <p:nvGraphicFramePr>
          <p:cNvPr id="3" name="Chart 2">
            <a:extLst>
              <a:ext uri="{FF2B5EF4-FFF2-40B4-BE49-F238E27FC236}">
                <a16:creationId xmlns:a16="http://schemas.microsoft.com/office/drawing/2014/main" id="{B8C27E99-1C9E-488B-B481-05C0A69748D6}"/>
              </a:ext>
            </a:extLst>
          </p:cNvPr>
          <p:cNvGraphicFramePr/>
          <p:nvPr>
            <p:extLst>
              <p:ext uri="{D42A27DB-BD31-4B8C-83A1-F6EECF244321}">
                <p14:modId xmlns:p14="http://schemas.microsoft.com/office/powerpoint/2010/main" val="1798423"/>
              </p:ext>
            </p:extLst>
          </p:nvPr>
        </p:nvGraphicFramePr>
        <p:xfrm>
          <a:off x="3581400" y="1066800"/>
          <a:ext cx="5562600" cy="2819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15B756C6-E63F-4306-8CD5-B5C60FD19E08}"/>
              </a:ext>
            </a:extLst>
          </p:cNvPr>
          <p:cNvGraphicFramePr/>
          <p:nvPr>
            <p:extLst>
              <p:ext uri="{D42A27DB-BD31-4B8C-83A1-F6EECF244321}">
                <p14:modId xmlns:p14="http://schemas.microsoft.com/office/powerpoint/2010/main" val="55323544"/>
              </p:ext>
            </p:extLst>
          </p:nvPr>
        </p:nvGraphicFramePr>
        <p:xfrm>
          <a:off x="3810000" y="3810000"/>
          <a:ext cx="5181600" cy="3048000"/>
        </p:xfrm>
        <a:graphic>
          <a:graphicData uri="http://schemas.openxmlformats.org/drawingml/2006/chart">
            <c:chart xmlns:c="http://schemas.openxmlformats.org/drawingml/2006/chart" xmlns:r="http://schemas.openxmlformats.org/officeDocument/2006/relationships" r:id="rId3"/>
          </a:graphicData>
        </a:graphic>
      </p:graphicFrame>
      <p:pic>
        <p:nvPicPr>
          <p:cNvPr id="242693" name="Picture 5">
            <a:extLst>
              <a:ext uri="{FF2B5EF4-FFF2-40B4-BE49-F238E27FC236}">
                <a16:creationId xmlns:a16="http://schemas.microsoft.com/office/drawing/2014/main" id="{9FC1AA6E-DB15-4563-A832-9C6CC5DE7F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75" y="919163"/>
            <a:ext cx="2597150"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4" name="Picture 6">
            <a:extLst>
              <a:ext uri="{FF2B5EF4-FFF2-40B4-BE49-F238E27FC236}">
                <a16:creationId xmlns:a16="http://schemas.microsoft.com/office/drawing/2014/main" id="{032AB80B-2ED9-47D8-9F32-52CD204CB1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063" y="2889250"/>
            <a:ext cx="2625725"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695" name="Picture 7">
            <a:extLst>
              <a:ext uri="{FF2B5EF4-FFF2-40B4-BE49-F238E27FC236}">
                <a16:creationId xmlns:a16="http://schemas.microsoft.com/office/drawing/2014/main" id="{B3328119-9A30-44F9-A6EE-5223C1E77D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713" y="4870450"/>
            <a:ext cx="2635250" cy="197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696" name="TextBox 7">
            <a:extLst>
              <a:ext uri="{FF2B5EF4-FFF2-40B4-BE49-F238E27FC236}">
                <a16:creationId xmlns:a16="http://schemas.microsoft.com/office/drawing/2014/main" id="{9997DF8A-E811-46B2-8D13-5092BDA247DD}"/>
              </a:ext>
            </a:extLst>
          </p:cNvPr>
          <p:cNvSpPr txBox="1">
            <a:spLocks noChangeArrowheads="1"/>
          </p:cNvSpPr>
          <p:nvPr/>
        </p:nvSpPr>
        <p:spPr bwMode="auto">
          <a:xfrm rot="-5400000">
            <a:off x="2166937" y="3276601"/>
            <a:ext cx="2803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solidFill>
                  <a:srgbClr val="FFFFFF"/>
                </a:solidFill>
                <a:latin typeface="Arial" panose="020B0604020202020204" pitchFamily="34" charset="0"/>
              </a:rPr>
              <a:t>Mean Shrub Cover (%)</a:t>
            </a:r>
          </a:p>
        </p:txBody>
      </p:sp>
      <p:pic>
        <p:nvPicPr>
          <p:cNvPr id="242697" name="Picture 2">
            <a:extLst>
              <a:ext uri="{FF2B5EF4-FFF2-40B4-BE49-F238E27FC236}">
                <a16:creationId xmlns:a16="http://schemas.microsoft.com/office/drawing/2014/main" id="{77129828-DD9A-4DF9-BBDA-1115E0EE44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2400" y="0"/>
            <a:ext cx="11779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69029541-DACB-46A0-AF6A-BD1659AC405A}"/>
              </a:ext>
            </a:extLst>
          </p:cNvPr>
          <p:cNvCxnSpPr/>
          <p:nvPr/>
        </p:nvCxnSpPr>
        <p:spPr>
          <a:xfrm>
            <a:off x="4256088" y="3557588"/>
            <a:ext cx="3124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4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3714" name="Title 1">
            <a:extLst>
              <a:ext uri="{FF2B5EF4-FFF2-40B4-BE49-F238E27FC236}">
                <a16:creationId xmlns:a16="http://schemas.microsoft.com/office/drawing/2014/main" id="{CC110CD7-E1DE-46E3-9369-5516C84D6ACC}"/>
              </a:ext>
            </a:extLst>
          </p:cNvPr>
          <p:cNvSpPr>
            <a:spLocks noGrp="1"/>
          </p:cNvSpPr>
          <p:nvPr>
            <p:ph type="title"/>
          </p:nvPr>
        </p:nvSpPr>
        <p:spPr>
          <a:xfrm>
            <a:off x="228600" y="228600"/>
            <a:ext cx="8229600" cy="1143000"/>
          </a:xfrm>
        </p:spPr>
        <p:txBody>
          <a:bodyPr/>
          <a:lstStyle/>
          <a:p>
            <a:pPr algn="l"/>
            <a:r>
              <a:rPr lang="en-US" altLang="en-US" sz="3600" dirty="0">
                <a:solidFill>
                  <a:schemeClr val="bg1"/>
                </a:solidFill>
                <a:latin typeface="Times New Roman" panose="02020603050405020304" pitchFamily="18" charset="0"/>
                <a:cs typeface="Times New Roman" panose="02020603050405020304" pitchFamily="18" charset="0"/>
              </a:rPr>
              <a:t>Deer Reduce Community Complexity and Shrub Species Richness </a:t>
            </a:r>
          </a:p>
        </p:txBody>
      </p:sp>
      <p:graphicFrame>
        <p:nvGraphicFramePr>
          <p:cNvPr id="3" name="Chart 2">
            <a:extLst>
              <a:ext uri="{FF2B5EF4-FFF2-40B4-BE49-F238E27FC236}">
                <a16:creationId xmlns:a16="http://schemas.microsoft.com/office/drawing/2014/main" id="{97D541E7-F0E7-4466-B685-D2624BBE80A4}"/>
              </a:ext>
            </a:extLst>
          </p:cNvPr>
          <p:cNvGraphicFramePr/>
          <p:nvPr/>
        </p:nvGraphicFramePr>
        <p:xfrm>
          <a:off x="4133850" y="3733800"/>
          <a:ext cx="5010150" cy="3124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2A60A983-F395-4FEA-A0C8-FC63AB17171C}"/>
              </a:ext>
            </a:extLst>
          </p:cNvPr>
          <p:cNvGraphicFramePr>
            <a:graphicFrameLocks/>
          </p:cNvGraphicFramePr>
          <p:nvPr/>
        </p:nvGraphicFramePr>
        <p:xfrm>
          <a:off x="4038600" y="1447800"/>
          <a:ext cx="5105400" cy="2705100"/>
        </p:xfrm>
        <a:graphic>
          <a:graphicData uri="http://schemas.openxmlformats.org/drawingml/2006/chart">
            <c:chart xmlns:c="http://schemas.openxmlformats.org/drawingml/2006/chart" xmlns:r="http://schemas.openxmlformats.org/officeDocument/2006/relationships" r:id="rId3"/>
          </a:graphicData>
        </a:graphic>
      </p:graphicFrame>
      <p:sp>
        <p:nvSpPr>
          <p:cNvPr id="243717" name="TextBox 4">
            <a:extLst>
              <a:ext uri="{FF2B5EF4-FFF2-40B4-BE49-F238E27FC236}">
                <a16:creationId xmlns:a16="http://schemas.microsoft.com/office/drawing/2014/main" id="{AFC263A1-3199-45A7-8B16-15E4CBCC87B0}"/>
              </a:ext>
            </a:extLst>
          </p:cNvPr>
          <p:cNvSpPr txBox="1">
            <a:spLocks noChangeArrowheads="1"/>
          </p:cNvSpPr>
          <p:nvPr/>
        </p:nvSpPr>
        <p:spPr bwMode="auto">
          <a:xfrm rot="-5400000">
            <a:off x="1641475" y="3505200"/>
            <a:ext cx="4387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000">
                <a:solidFill>
                  <a:srgbClr val="FFFFFF"/>
                </a:solidFill>
                <a:latin typeface="Arial" panose="020B0604020202020204" pitchFamily="34" charset="0"/>
              </a:rPr>
              <a:t>Species Richness  Native  Cover (%)</a:t>
            </a:r>
          </a:p>
        </p:txBody>
      </p:sp>
      <p:pic>
        <p:nvPicPr>
          <p:cNvPr id="243718" name="Picture 5" descr="IMG_1861.JPG">
            <a:extLst>
              <a:ext uri="{FF2B5EF4-FFF2-40B4-BE49-F238E27FC236}">
                <a16:creationId xmlns:a16="http://schemas.microsoft.com/office/drawing/2014/main" id="{1810A311-F931-40C5-9E9E-4933C3992EA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752600"/>
            <a:ext cx="28956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3719" name="Picture 6" descr="IMG_1866.JPG">
            <a:extLst>
              <a:ext uri="{FF2B5EF4-FFF2-40B4-BE49-F238E27FC236}">
                <a16:creationId xmlns:a16="http://schemas.microsoft.com/office/drawing/2014/main" id="{BC7DFC73-525E-4A7F-8387-5CB4EDD0A37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9713" y="4279900"/>
            <a:ext cx="28956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720" name="TextBox 7">
            <a:extLst>
              <a:ext uri="{FF2B5EF4-FFF2-40B4-BE49-F238E27FC236}">
                <a16:creationId xmlns:a16="http://schemas.microsoft.com/office/drawing/2014/main" id="{426A4C39-5343-4DAB-AFDC-C9D0AEE4ABBD}"/>
              </a:ext>
            </a:extLst>
          </p:cNvPr>
          <p:cNvSpPr txBox="1">
            <a:spLocks noChangeArrowheads="1"/>
          </p:cNvSpPr>
          <p:nvPr/>
        </p:nvSpPr>
        <p:spPr bwMode="auto">
          <a:xfrm>
            <a:off x="239713" y="3886200"/>
            <a:ext cx="1287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FFFF"/>
                </a:solidFill>
                <a:latin typeface="Arial" panose="020B0604020202020204" pitchFamily="34" charset="0"/>
              </a:rPr>
              <a:t>Link Island</a:t>
            </a:r>
          </a:p>
        </p:txBody>
      </p:sp>
      <p:sp>
        <p:nvSpPr>
          <p:cNvPr id="243721" name="TextBox 8">
            <a:extLst>
              <a:ext uri="{FF2B5EF4-FFF2-40B4-BE49-F238E27FC236}">
                <a16:creationId xmlns:a16="http://schemas.microsoft.com/office/drawing/2014/main" id="{DF19F577-EB9E-4D61-8C06-33F08D8590B2}"/>
              </a:ext>
            </a:extLst>
          </p:cNvPr>
          <p:cNvSpPr txBox="1">
            <a:spLocks noChangeArrowheads="1"/>
          </p:cNvSpPr>
          <p:nvPr/>
        </p:nvSpPr>
        <p:spPr bwMode="auto">
          <a:xfrm>
            <a:off x="228600" y="6488113"/>
            <a:ext cx="1595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FFFF"/>
                </a:solidFill>
                <a:latin typeface="Arial" panose="020B0604020202020204" pitchFamily="34" charset="0"/>
              </a:rPr>
              <a:t>Ruxton Island</a:t>
            </a:r>
          </a:p>
        </p:txBody>
      </p:sp>
      <p:cxnSp>
        <p:nvCxnSpPr>
          <p:cNvPr id="10" name="Straight Connector 9">
            <a:extLst>
              <a:ext uri="{FF2B5EF4-FFF2-40B4-BE49-F238E27FC236}">
                <a16:creationId xmlns:a16="http://schemas.microsoft.com/office/drawing/2014/main" id="{884B7F4C-026D-4549-A474-8AB3EE7AFFA9}"/>
              </a:ext>
            </a:extLst>
          </p:cNvPr>
          <p:cNvCxnSpPr/>
          <p:nvPr/>
        </p:nvCxnSpPr>
        <p:spPr>
          <a:xfrm>
            <a:off x="4572000" y="3657600"/>
            <a:ext cx="441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6987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4738" name="Text Box 3">
            <a:extLst>
              <a:ext uri="{FF2B5EF4-FFF2-40B4-BE49-F238E27FC236}">
                <a16:creationId xmlns:a16="http://schemas.microsoft.com/office/drawing/2014/main" id="{AAAF7B43-8BF6-4B7A-864D-153231D8EFFA}"/>
              </a:ext>
            </a:extLst>
          </p:cNvPr>
          <p:cNvSpPr txBox="1">
            <a:spLocks noChangeArrowheads="1"/>
          </p:cNvSpPr>
          <p:nvPr/>
        </p:nvSpPr>
        <p:spPr bwMode="auto">
          <a:xfrm>
            <a:off x="808038" y="17208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solidFill>
                <a:srgbClr val="FFFFFF"/>
              </a:solidFill>
            </a:endParaRPr>
          </a:p>
        </p:txBody>
      </p:sp>
      <p:pic>
        <p:nvPicPr>
          <p:cNvPr id="244739" name="Picture 7">
            <a:extLst>
              <a:ext uri="{FF2B5EF4-FFF2-40B4-BE49-F238E27FC236}">
                <a16:creationId xmlns:a16="http://schemas.microsoft.com/office/drawing/2014/main" id="{B6135CD3-8958-4F92-B509-CAA916F4DD87}"/>
              </a:ext>
            </a:extLst>
          </p:cNvPr>
          <p:cNvPicPr>
            <a:picLocks noChangeAspect="1" noChangeArrowheads="1"/>
          </p:cNvPicPr>
          <p:nvPr/>
        </p:nvPicPr>
        <p:blipFill>
          <a:blip r:embed="rId3">
            <a:lum bright="68000" contrast="-100000"/>
            <a:extLst>
              <a:ext uri="{28A0092B-C50C-407E-A947-70E740481C1C}">
                <a14:useLocalDpi xmlns:a14="http://schemas.microsoft.com/office/drawing/2010/main" val="0"/>
              </a:ext>
            </a:extLst>
          </a:blip>
          <a:srcRect/>
          <a:stretch>
            <a:fillRect/>
          </a:stretch>
        </p:blipFill>
        <p:spPr bwMode="auto">
          <a:xfrm>
            <a:off x="1262063" y="609600"/>
            <a:ext cx="6634162" cy="663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4740" name="Picture 9">
            <a:extLst>
              <a:ext uri="{FF2B5EF4-FFF2-40B4-BE49-F238E27FC236}">
                <a16:creationId xmlns:a16="http://schemas.microsoft.com/office/drawing/2014/main" id="{2B9E9D84-24AE-417F-886A-029DE4569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4992688"/>
            <a:ext cx="2062163" cy="16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4741" name="Picture 12">
            <a:extLst>
              <a:ext uri="{FF2B5EF4-FFF2-40B4-BE49-F238E27FC236}">
                <a16:creationId xmlns:a16="http://schemas.microsoft.com/office/drawing/2014/main" id="{49E9792B-4DE6-407D-BB5D-8C1178F4B2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200" y="2743200"/>
            <a:ext cx="1163638"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4742" name="Picture 13">
            <a:extLst>
              <a:ext uri="{FF2B5EF4-FFF2-40B4-BE49-F238E27FC236}">
                <a16:creationId xmlns:a16="http://schemas.microsoft.com/office/drawing/2014/main" id="{7574276A-2228-49C3-949C-4E5948FD9C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3886200"/>
            <a:ext cx="11303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4743" name="Picture 14">
            <a:extLst>
              <a:ext uri="{FF2B5EF4-FFF2-40B4-BE49-F238E27FC236}">
                <a16:creationId xmlns:a16="http://schemas.microsoft.com/office/drawing/2014/main" id="{1566146E-9FEB-4561-AFA2-88115A45BE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3352800"/>
            <a:ext cx="118903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744" name="Text Box 15">
            <a:extLst>
              <a:ext uri="{FF2B5EF4-FFF2-40B4-BE49-F238E27FC236}">
                <a16:creationId xmlns:a16="http://schemas.microsoft.com/office/drawing/2014/main" id="{A86333B7-785F-48C4-A6DD-5CC1DFB5C671}"/>
              </a:ext>
            </a:extLst>
          </p:cNvPr>
          <p:cNvSpPr txBox="1">
            <a:spLocks noChangeArrowheads="1"/>
          </p:cNvSpPr>
          <p:nvPr/>
        </p:nvSpPr>
        <p:spPr bwMode="auto">
          <a:xfrm>
            <a:off x="2338388" y="1449388"/>
            <a:ext cx="523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C000"/>
                </a:solidFill>
              </a:rPr>
              <a:t>low</a:t>
            </a:r>
          </a:p>
        </p:txBody>
      </p:sp>
      <p:sp>
        <p:nvSpPr>
          <p:cNvPr id="244745" name="Text Box 16">
            <a:extLst>
              <a:ext uri="{FF2B5EF4-FFF2-40B4-BE49-F238E27FC236}">
                <a16:creationId xmlns:a16="http://schemas.microsoft.com/office/drawing/2014/main" id="{0C922D50-B491-40BE-8CF0-0DC78DA1E149}"/>
              </a:ext>
            </a:extLst>
          </p:cNvPr>
          <p:cNvSpPr txBox="1">
            <a:spLocks noChangeArrowheads="1"/>
          </p:cNvSpPr>
          <p:nvPr/>
        </p:nvSpPr>
        <p:spPr bwMode="auto">
          <a:xfrm>
            <a:off x="2674938" y="1935163"/>
            <a:ext cx="612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C000"/>
                </a:solidFill>
              </a:rPr>
              <a:t>mod</a:t>
            </a:r>
          </a:p>
        </p:txBody>
      </p:sp>
      <p:sp>
        <p:nvSpPr>
          <p:cNvPr id="244746" name="Text Box 17">
            <a:extLst>
              <a:ext uri="{FF2B5EF4-FFF2-40B4-BE49-F238E27FC236}">
                <a16:creationId xmlns:a16="http://schemas.microsoft.com/office/drawing/2014/main" id="{0D932F2C-CB58-43F8-B4CC-4966A0155CE4}"/>
              </a:ext>
            </a:extLst>
          </p:cNvPr>
          <p:cNvSpPr txBox="1">
            <a:spLocks noChangeArrowheads="1"/>
          </p:cNvSpPr>
          <p:nvPr/>
        </p:nvSpPr>
        <p:spPr bwMode="auto">
          <a:xfrm>
            <a:off x="3033713" y="2374900"/>
            <a:ext cx="590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C000"/>
                </a:solidFill>
              </a:rPr>
              <a:t>high</a:t>
            </a:r>
          </a:p>
        </p:txBody>
      </p:sp>
      <p:sp>
        <p:nvSpPr>
          <p:cNvPr id="244747" name="Text Box 12">
            <a:extLst>
              <a:ext uri="{FF2B5EF4-FFF2-40B4-BE49-F238E27FC236}">
                <a16:creationId xmlns:a16="http://schemas.microsoft.com/office/drawing/2014/main" id="{A04D3709-AE34-424F-B053-2C0EA3359E69}"/>
              </a:ext>
            </a:extLst>
          </p:cNvPr>
          <p:cNvSpPr txBox="1">
            <a:spLocks noChangeArrowheads="1"/>
          </p:cNvSpPr>
          <p:nvPr/>
        </p:nvSpPr>
        <p:spPr bwMode="auto">
          <a:xfrm>
            <a:off x="2016125" y="993775"/>
            <a:ext cx="3003550" cy="366713"/>
          </a:xfrm>
          <a:prstGeom prst="rect">
            <a:avLst/>
          </a:prstGeom>
          <a:solidFill>
            <a:schemeClr val="tx1"/>
          </a:solid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solidFill>
                  <a:srgbClr val="FFFFFF"/>
                </a:solidFill>
              </a:rPr>
              <a:t>Strongly negative prediction</a:t>
            </a:r>
          </a:p>
        </p:txBody>
      </p:sp>
      <p:sp>
        <p:nvSpPr>
          <p:cNvPr id="244748" name="Text Box 13">
            <a:extLst>
              <a:ext uri="{FF2B5EF4-FFF2-40B4-BE49-F238E27FC236}">
                <a16:creationId xmlns:a16="http://schemas.microsoft.com/office/drawing/2014/main" id="{B00C322C-5A22-42E1-AF9D-B2C3881168FB}"/>
              </a:ext>
            </a:extLst>
          </p:cNvPr>
          <p:cNvSpPr txBox="1">
            <a:spLocks noChangeArrowheads="1"/>
          </p:cNvSpPr>
          <p:nvPr/>
        </p:nvSpPr>
        <p:spPr bwMode="auto">
          <a:xfrm rot="-5400000">
            <a:off x="502444" y="2886869"/>
            <a:ext cx="1758950" cy="366712"/>
          </a:xfrm>
          <a:prstGeom prst="rect">
            <a:avLst/>
          </a:prstGeom>
          <a:solidFill>
            <a:schemeClr val="tx1"/>
          </a:solid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dirty="0">
                <a:solidFill>
                  <a:srgbClr val="FFFFFF"/>
                </a:solidFill>
              </a:rPr>
              <a:t>Log abundance</a:t>
            </a:r>
          </a:p>
        </p:txBody>
      </p:sp>
      <p:sp>
        <p:nvSpPr>
          <p:cNvPr id="244749" name="TextBox 13">
            <a:extLst>
              <a:ext uri="{FF2B5EF4-FFF2-40B4-BE49-F238E27FC236}">
                <a16:creationId xmlns:a16="http://schemas.microsoft.com/office/drawing/2014/main" id="{33883C54-F36F-4CB9-BFD2-6CD5A032E9E8}"/>
              </a:ext>
            </a:extLst>
          </p:cNvPr>
          <p:cNvSpPr txBox="1">
            <a:spLocks noChangeArrowheads="1"/>
          </p:cNvSpPr>
          <p:nvPr/>
        </p:nvSpPr>
        <p:spPr bwMode="auto">
          <a:xfrm>
            <a:off x="257175" y="115888"/>
            <a:ext cx="8636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a:solidFill>
                  <a:srgbClr val="FFFFFF"/>
                </a:solidFill>
                <a:latin typeface="Times New Roman" panose="02020603050405020304" pitchFamily="18" charset="0"/>
                <a:cs typeface="Times New Roman" panose="02020603050405020304" pitchFamily="18" charset="0"/>
              </a:rPr>
              <a:t>Gulf Island Birds Follow Haida Gwaii Trends</a:t>
            </a:r>
          </a:p>
        </p:txBody>
      </p:sp>
      <p:sp>
        <p:nvSpPr>
          <p:cNvPr id="244750" name="TextBox 14">
            <a:extLst>
              <a:ext uri="{FF2B5EF4-FFF2-40B4-BE49-F238E27FC236}">
                <a16:creationId xmlns:a16="http://schemas.microsoft.com/office/drawing/2014/main" id="{7352669A-A4B7-42E8-B39C-A8FD592015F2}"/>
              </a:ext>
            </a:extLst>
          </p:cNvPr>
          <p:cNvSpPr txBox="1">
            <a:spLocks noChangeArrowheads="1"/>
          </p:cNvSpPr>
          <p:nvPr/>
        </p:nvSpPr>
        <p:spPr bwMode="auto">
          <a:xfrm>
            <a:off x="4460875" y="6248400"/>
            <a:ext cx="41195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FFC000"/>
                </a:solidFill>
                <a:latin typeface="Times New Roman" panose="02020603050405020304" pitchFamily="18" charset="0"/>
                <a:cs typeface="Times New Roman" panose="02020603050405020304" pitchFamily="18" charset="0"/>
              </a:rPr>
              <a:t>All 10 predicted to decline strongly, did so</a:t>
            </a:r>
          </a:p>
          <a:p>
            <a:pPr eaLnBrk="1" hangingPunct="1">
              <a:spcBef>
                <a:spcPct val="0"/>
              </a:spcBef>
              <a:buFontTx/>
              <a:buNone/>
            </a:pPr>
            <a:r>
              <a:rPr lang="en-US" altLang="en-US" sz="1800">
                <a:solidFill>
                  <a:srgbClr val="FFC000"/>
                </a:solidFill>
                <a:latin typeface="Times New Roman" panose="02020603050405020304" pitchFamily="18" charset="0"/>
                <a:cs typeface="Times New Roman" panose="02020603050405020304" pitchFamily="18" charset="0"/>
              </a:rPr>
              <a:t>Martin et al. 2011</a:t>
            </a:r>
          </a:p>
        </p:txBody>
      </p:sp>
    </p:spTree>
    <p:extLst>
      <p:ext uri="{BB962C8B-B14F-4D97-AF65-F5344CB8AC3E}">
        <p14:creationId xmlns:p14="http://schemas.microsoft.com/office/powerpoint/2010/main" val="1421095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0706" name="Picture 12" descr="DSC_0226.JPG">
            <a:extLst>
              <a:ext uri="{FF2B5EF4-FFF2-40B4-BE49-F238E27FC236}">
                <a16:creationId xmlns:a16="http://schemas.microsoft.com/office/drawing/2014/main" id="{FF94F0A7-AF21-43B1-A16F-58DCFA985C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56313" y="-195263"/>
            <a:ext cx="3087687"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07" name="Title 3">
            <a:extLst>
              <a:ext uri="{FF2B5EF4-FFF2-40B4-BE49-F238E27FC236}">
                <a16:creationId xmlns:a16="http://schemas.microsoft.com/office/drawing/2014/main" id="{C4AC1E25-A95E-40E4-B924-5291C66B27D4}"/>
              </a:ext>
            </a:extLst>
          </p:cNvPr>
          <p:cNvSpPr>
            <a:spLocks noGrp="1"/>
          </p:cNvSpPr>
          <p:nvPr>
            <p:ph type="title"/>
          </p:nvPr>
        </p:nvSpPr>
        <p:spPr>
          <a:xfrm>
            <a:off x="123825" y="84138"/>
            <a:ext cx="6113463" cy="1219200"/>
          </a:xfrm>
        </p:spPr>
        <p:txBody>
          <a:bodyPr/>
          <a:lstStyle/>
          <a:p>
            <a:pPr algn="l" eaLnBrk="1" hangingPunct="1"/>
            <a:r>
              <a:rPr lang="en-US" altLang="en-US" sz="3600">
                <a:solidFill>
                  <a:schemeClr val="bg1"/>
                </a:solidFill>
                <a:latin typeface="Times New Roman" panose="02020603050405020304" pitchFamily="18" charset="0"/>
                <a:cs typeface="Times New Roman" panose="02020603050405020304" pitchFamily="18" charset="0"/>
              </a:rPr>
              <a:t>Dry Forest / Savanna Habitats of the Georgia Basin</a:t>
            </a:r>
          </a:p>
        </p:txBody>
      </p:sp>
      <p:sp>
        <p:nvSpPr>
          <p:cNvPr id="7171" name="Content Placeholder 5">
            <a:extLst>
              <a:ext uri="{FF2B5EF4-FFF2-40B4-BE49-F238E27FC236}">
                <a16:creationId xmlns:a16="http://schemas.microsoft.com/office/drawing/2014/main" id="{40C79839-913F-4B96-9B31-9F508FACD59A}"/>
              </a:ext>
            </a:extLst>
          </p:cNvPr>
          <p:cNvSpPr>
            <a:spLocks noGrp="1"/>
          </p:cNvSpPr>
          <p:nvPr>
            <p:ph sz="half" idx="1"/>
          </p:nvPr>
        </p:nvSpPr>
        <p:spPr>
          <a:xfrm>
            <a:off x="212725" y="1066800"/>
            <a:ext cx="4511675" cy="3154363"/>
          </a:xfrm>
        </p:spPr>
        <p:txBody>
          <a:bodyPr/>
          <a:lstStyle/>
          <a:p>
            <a:pPr marL="0" indent="0" eaLnBrk="1" hangingPunct="1">
              <a:buFont typeface="Arial" panose="020B0604020202020204" pitchFamily="34" charset="0"/>
              <a:buNone/>
            </a:pPr>
            <a:endParaRPr lang="en-US" altLang="en-US" sz="2600">
              <a:solidFill>
                <a:schemeClr val="bg1"/>
              </a:solidFill>
            </a:endParaRPr>
          </a:p>
          <a:p>
            <a:pPr marL="0" indent="0" eaLnBrk="1" hangingPunct="1"/>
            <a:endParaRPr lang="en-US" altLang="en-US" sz="1000">
              <a:solidFill>
                <a:schemeClr val="bg1"/>
              </a:solidFill>
            </a:endParaRPr>
          </a:p>
          <a:p>
            <a:pPr marL="0" indent="0" eaLnBrk="1" hangingPunct="1"/>
            <a:r>
              <a:rPr lang="en-US" altLang="en-US" sz="2600">
                <a:solidFill>
                  <a:schemeClr val="bg1"/>
                </a:solidFill>
              </a:rPr>
              <a:t> </a:t>
            </a:r>
            <a:r>
              <a:rPr lang="en-US" altLang="en-US" sz="2400">
                <a:solidFill>
                  <a:schemeClr val="bg1"/>
                </a:solidFill>
                <a:latin typeface="Times New Roman" panose="02020603050405020304" pitchFamily="18" charset="0"/>
                <a:cs typeface="Times New Roman" panose="02020603050405020304" pitchFamily="18" charset="0"/>
              </a:rPr>
              <a:t>49% Converted to Human Use </a:t>
            </a:r>
          </a:p>
          <a:p>
            <a:pPr marL="0" indent="0" eaLnBrk="1" hangingPunct="1"/>
            <a:r>
              <a:rPr lang="en-US" altLang="en-US" sz="2400">
                <a:solidFill>
                  <a:schemeClr val="bg1"/>
                </a:solidFill>
                <a:latin typeface="Times New Roman" panose="02020603050405020304" pitchFamily="18" charset="0"/>
                <a:cs typeface="Times New Roman" panose="02020603050405020304" pitchFamily="18" charset="0"/>
              </a:rPr>
              <a:t> &lt; 3% Pre-settlement Forest Intact</a:t>
            </a:r>
          </a:p>
          <a:p>
            <a:pPr marL="0" indent="0" eaLnBrk="1" hangingPunct="1"/>
            <a:r>
              <a:rPr lang="en-US" altLang="en-US" sz="2400">
                <a:solidFill>
                  <a:schemeClr val="bg1"/>
                </a:solidFill>
                <a:latin typeface="Times New Roman" panose="02020603050405020304" pitchFamily="18" charset="0"/>
                <a:cs typeface="Times New Roman" panose="02020603050405020304" pitchFamily="18" charset="0"/>
              </a:rPr>
              <a:t> &gt; 80% Privately-owned</a:t>
            </a:r>
          </a:p>
          <a:p>
            <a:pPr marL="0" indent="0" eaLnBrk="1" hangingPunct="1"/>
            <a:r>
              <a:rPr lang="en-US" altLang="en-US" sz="2400">
                <a:solidFill>
                  <a:schemeClr val="bg1"/>
                </a:solidFill>
                <a:latin typeface="Times New Roman" panose="02020603050405020304" pitchFamily="18" charset="0"/>
                <a:cs typeface="Times New Roman" panose="02020603050405020304" pitchFamily="18" charset="0"/>
              </a:rPr>
              <a:t> &gt;153  Species At Risk</a:t>
            </a:r>
          </a:p>
        </p:txBody>
      </p:sp>
      <p:sp>
        <p:nvSpPr>
          <p:cNvPr id="9" name="Down Arrow 8">
            <a:extLst>
              <a:ext uri="{FF2B5EF4-FFF2-40B4-BE49-F238E27FC236}">
                <a16:creationId xmlns:a16="http://schemas.microsoft.com/office/drawing/2014/main" id="{798B16DC-9F0D-4500-AA76-E51F68C4ADD6}"/>
              </a:ext>
            </a:extLst>
          </p:cNvPr>
          <p:cNvSpPr/>
          <p:nvPr/>
        </p:nvSpPr>
        <p:spPr>
          <a:xfrm rot="6856600">
            <a:off x="7405687" y="5110163"/>
            <a:ext cx="271463" cy="122078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a:solidFill>
                <a:prstClr val="white"/>
              </a:solidFill>
            </a:endParaRPr>
          </a:p>
        </p:txBody>
      </p:sp>
      <p:sp>
        <p:nvSpPr>
          <p:cNvPr id="7173" name="TextBox 10">
            <a:extLst>
              <a:ext uri="{FF2B5EF4-FFF2-40B4-BE49-F238E27FC236}">
                <a16:creationId xmlns:a16="http://schemas.microsoft.com/office/drawing/2014/main" id="{B5397FD6-FB1F-4FF9-9D9D-01179A7D0E85}"/>
              </a:ext>
            </a:extLst>
          </p:cNvPr>
          <p:cNvSpPr txBox="1">
            <a:spLocks noChangeArrowheads="1"/>
          </p:cNvSpPr>
          <p:nvPr/>
        </p:nvSpPr>
        <p:spPr bwMode="auto">
          <a:xfrm>
            <a:off x="212725" y="3944938"/>
            <a:ext cx="41814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800">
                <a:solidFill>
                  <a:srgbClr val="FFC000"/>
                </a:solidFill>
                <a:latin typeface="Times New Roman" panose="02020603050405020304" pitchFamily="18" charset="0"/>
                <a:cs typeface="Times New Roman" panose="02020603050405020304" pitchFamily="18" charset="0"/>
              </a:rPr>
              <a:t>Most Imperiled Ecosystem in BC</a:t>
            </a:r>
          </a:p>
        </p:txBody>
      </p:sp>
      <p:pic>
        <p:nvPicPr>
          <p:cNvPr id="200711" name="Picture 10" descr="CDFCP Map">
            <a:extLst>
              <a:ext uri="{FF2B5EF4-FFF2-40B4-BE49-F238E27FC236}">
                <a16:creationId xmlns:a16="http://schemas.microsoft.com/office/drawing/2014/main" id="{DD7CBC6D-1F20-4B24-A648-5EA182B76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2835275"/>
            <a:ext cx="4195762" cy="35655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357B1364-A17C-406E-9FF7-1A09F097D913}"/>
              </a:ext>
            </a:extLst>
          </p:cNvPr>
          <p:cNvSpPr txBox="1"/>
          <p:nvPr/>
        </p:nvSpPr>
        <p:spPr>
          <a:xfrm>
            <a:off x="6861175" y="4365625"/>
            <a:ext cx="1328738" cy="400050"/>
          </a:xfrm>
          <a:prstGeom prst="rect">
            <a:avLst/>
          </a:prstGeom>
          <a:noFill/>
        </p:spPr>
        <p:txBody>
          <a:bodyPr wrap="none">
            <a:spAutoFit/>
          </a:bodyPr>
          <a:lstStyle/>
          <a:p>
            <a:pPr eaLnBrk="1" fontAlgn="auto" hangingPunct="1">
              <a:spcBef>
                <a:spcPts val="0"/>
              </a:spcBef>
              <a:spcAft>
                <a:spcPts val="0"/>
              </a:spcAft>
              <a:defRPr/>
            </a:pPr>
            <a:r>
              <a:rPr lang="en-CA" sz="2000" b="1" kern="0" dirty="0">
                <a:solidFill>
                  <a:srgbClr val="C00000"/>
                </a:solidFill>
                <a:latin typeface="Calibri"/>
              </a:rPr>
              <a:t>Vancouver</a:t>
            </a:r>
            <a:endParaRPr lang="en-GB" sz="2000" b="1" kern="0" dirty="0">
              <a:solidFill>
                <a:srgbClr val="C00000"/>
              </a:solidFill>
              <a:latin typeface="Calibri"/>
            </a:endParaRPr>
          </a:p>
        </p:txBody>
      </p:sp>
      <p:pic>
        <p:nvPicPr>
          <p:cNvPr id="12" name="Picture 11">
            <a:extLst>
              <a:ext uri="{FF2B5EF4-FFF2-40B4-BE49-F238E27FC236}">
                <a16:creationId xmlns:a16="http://schemas.microsoft.com/office/drawing/2014/main" id="{97EC2C3D-1FF4-46EB-86B4-6957F96270A1}"/>
              </a:ext>
            </a:extLst>
          </p:cNvPr>
          <p:cNvPicPr preferRelativeResize="0">
            <a:picLocks noChangeAspect="1"/>
          </p:cNvPicPr>
          <p:nvPr/>
        </p:nvPicPr>
        <p:blipFill>
          <a:blip r:embed="rId4"/>
          <a:stretch>
            <a:fillRect/>
          </a:stretch>
        </p:blipFill>
        <p:spPr>
          <a:xfrm>
            <a:off x="5108575" y="1584325"/>
            <a:ext cx="3900488" cy="5029200"/>
          </a:xfrm>
          <a:prstGeom prst="rect">
            <a:avLst/>
          </a:prstGeom>
          <a:ln w="12700">
            <a:solidFill>
              <a:schemeClr val="tx1">
                <a:lumMod val="50000"/>
                <a:lumOff val="50000"/>
              </a:schemeClr>
            </a:solidFill>
          </a:ln>
        </p:spPr>
      </p:pic>
      <p:pic>
        <p:nvPicPr>
          <p:cNvPr id="11" name="Picture 2">
            <a:extLst>
              <a:ext uri="{FF2B5EF4-FFF2-40B4-BE49-F238E27FC236}">
                <a16:creationId xmlns:a16="http://schemas.microsoft.com/office/drawing/2014/main" id="{86370632-06ED-4E19-B30F-DA4D4CE21A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438" y="2757488"/>
            <a:ext cx="235585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31858E20-90CF-410D-9B3D-84A722EBA3EB}"/>
              </a:ext>
            </a:extLst>
          </p:cNvPr>
          <p:cNvSpPr txBox="1">
            <a:spLocks noChangeArrowheads="1"/>
          </p:cNvSpPr>
          <p:nvPr/>
        </p:nvSpPr>
        <p:spPr bwMode="auto">
          <a:xfrm>
            <a:off x="682625" y="4930775"/>
            <a:ext cx="3530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r>
              <a:rPr lang="en-US" altLang="en-US" sz="2800">
                <a:solidFill>
                  <a:srgbClr val="FFC000"/>
                </a:solidFill>
                <a:latin typeface="Times New Roman" panose="02020603050405020304" pitchFamily="18" charset="0"/>
                <a:cs typeface="Times New Roman" panose="02020603050405020304" pitchFamily="18" charset="0"/>
              </a:rPr>
              <a:t>And Throughout the Pacific Northwest</a:t>
            </a:r>
          </a:p>
        </p:txBody>
      </p:sp>
      <p:pic>
        <p:nvPicPr>
          <p:cNvPr id="13" name="Picture 12">
            <a:extLst>
              <a:ext uri="{FF2B5EF4-FFF2-40B4-BE49-F238E27FC236}">
                <a16:creationId xmlns:a16="http://schemas.microsoft.com/office/drawing/2014/main" id="{5F4F0764-B934-4BF7-8A74-D4C06FDD417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0263" y="4365625"/>
            <a:ext cx="1889125"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8282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7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3778" name="Title 1">
            <a:extLst>
              <a:ext uri="{FF2B5EF4-FFF2-40B4-BE49-F238E27FC236}">
                <a16:creationId xmlns:a16="http://schemas.microsoft.com/office/drawing/2014/main" id="{5D7F66D3-9EC9-4DB8-AA7E-83E983A5CC3A}"/>
              </a:ext>
            </a:extLst>
          </p:cNvPr>
          <p:cNvSpPr>
            <a:spLocks noGrp="1"/>
          </p:cNvSpPr>
          <p:nvPr>
            <p:ph type="title"/>
          </p:nvPr>
        </p:nvSpPr>
        <p:spPr>
          <a:xfrm>
            <a:off x="166688" y="119796"/>
            <a:ext cx="8824912" cy="944562"/>
          </a:xfrm>
        </p:spPr>
        <p:txBody>
          <a:bodyPr/>
          <a:lstStyle/>
          <a:p>
            <a:pPr algn="l"/>
            <a:r>
              <a:rPr lang="en-US" altLang="en-US" sz="3200" b="1" dirty="0">
                <a:solidFill>
                  <a:schemeClr val="bg1"/>
                </a:solidFill>
              </a:rPr>
              <a:t>Forested Deep Soil Sites</a:t>
            </a:r>
          </a:p>
        </p:txBody>
      </p:sp>
      <p:pic>
        <p:nvPicPr>
          <p:cNvPr id="203779" name="Picture 2" descr="DSC_0268.JPG">
            <a:extLst>
              <a:ext uri="{FF2B5EF4-FFF2-40B4-BE49-F238E27FC236}">
                <a16:creationId xmlns:a16="http://schemas.microsoft.com/office/drawing/2014/main" id="{84CC6557-40C5-4E5B-B8AD-0AE1B4CA8F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86106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780" name="Picture 6">
            <a:extLst>
              <a:ext uri="{FF2B5EF4-FFF2-40B4-BE49-F238E27FC236}">
                <a16:creationId xmlns:a16="http://schemas.microsoft.com/office/drawing/2014/main" id="{598B1AC7-C5F5-41AB-B022-33BB42EEFE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5263" y="0"/>
            <a:ext cx="45545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5" descr="DSC_0239.JPG">
            <a:extLst>
              <a:ext uri="{FF2B5EF4-FFF2-40B4-BE49-F238E27FC236}">
                <a16:creationId xmlns:a16="http://schemas.microsoft.com/office/drawing/2014/main" id="{2CC47FCC-EC16-4482-97D5-D04529B92A8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33825" y="3738563"/>
            <a:ext cx="202406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5">
            <a:extLst>
              <a:ext uri="{FF2B5EF4-FFF2-40B4-BE49-F238E27FC236}">
                <a16:creationId xmlns:a16="http://schemas.microsoft.com/office/drawing/2014/main" id="{30DF1DC2-FC2D-494F-A500-96F976AEC1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05038" y="3200400"/>
            <a:ext cx="2057400"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227791A8-3F52-4052-BA3F-04E0FB3CF67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5750" y="3429000"/>
            <a:ext cx="2135188"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Content Placeholder 5">
            <a:extLst>
              <a:ext uri="{FF2B5EF4-FFF2-40B4-BE49-F238E27FC236}">
                <a16:creationId xmlns:a16="http://schemas.microsoft.com/office/drawing/2014/main" id="{8AECF31C-EB7E-4348-B4C8-96D22DA413C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86575" y="0"/>
            <a:ext cx="2971800" cy="443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4">
            <a:extLst>
              <a:ext uri="{FF2B5EF4-FFF2-40B4-BE49-F238E27FC236}">
                <a16:creationId xmlns:a16="http://schemas.microsoft.com/office/drawing/2014/main" id="{97670096-6D30-43F6-97B9-B7BCA18C1B2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57888" y="3902075"/>
            <a:ext cx="248602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3728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4802" name="Title 3">
            <a:extLst>
              <a:ext uri="{FF2B5EF4-FFF2-40B4-BE49-F238E27FC236}">
                <a16:creationId xmlns:a16="http://schemas.microsoft.com/office/drawing/2014/main" id="{343BA70A-EAA4-4463-9F52-55AD7E2BB6F8}"/>
              </a:ext>
            </a:extLst>
          </p:cNvPr>
          <p:cNvSpPr>
            <a:spLocks noGrp="1"/>
          </p:cNvSpPr>
          <p:nvPr>
            <p:ph type="title"/>
          </p:nvPr>
        </p:nvSpPr>
        <p:spPr>
          <a:xfrm>
            <a:off x="125413" y="107950"/>
            <a:ext cx="8713787" cy="487363"/>
          </a:xfrm>
        </p:spPr>
        <p:txBody>
          <a:bodyPr>
            <a:normAutofit fontScale="90000"/>
          </a:bodyPr>
          <a:lstStyle/>
          <a:p>
            <a:pPr algn="l"/>
            <a:r>
              <a:rPr lang="en-US" altLang="en-US" sz="3200" b="1" dirty="0">
                <a:solidFill>
                  <a:schemeClr val="bg1"/>
                </a:solidFill>
              </a:rPr>
              <a:t>Shallow-soil `Garry Oak` Meadow and Woodland</a:t>
            </a:r>
            <a:endParaRPr lang="en-US" altLang="en-US" sz="3600" b="1" dirty="0">
              <a:solidFill>
                <a:schemeClr val="bg1"/>
              </a:solidFill>
            </a:endParaRPr>
          </a:p>
        </p:txBody>
      </p:sp>
      <p:pic>
        <p:nvPicPr>
          <p:cNvPr id="204803" name="Picture 4" descr="DSC_0308.JPG">
            <a:extLst>
              <a:ext uri="{FF2B5EF4-FFF2-40B4-BE49-F238E27FC236}">
                <a16:creationId xmlns:a16="http://schemas.microsoft.com/office/drawing/2014/main" id="{3F73C140-F510-4A62-9431-5191E102FF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138" y="762000"/>
            <a:ext cx="8948737"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13" descr="DSC_0214.JPG">
            <a:extLst>
              <a:ext uri="{FF2B5EF4-FFF2-40B4-BE49-F238E27FC236}">
                <a16:creationId xmlns:a16="http://schemas.microsoft.com/office/drawing/2014/main" id="{2C005BC5-4E72-418D-BE7E-1613C3970C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84950" y="3006725"/>
            <a:ext cx="243840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D123CB38-FF3F-4176-A342-6876F4CB3224}"/>
              </a:ext>
            </a:extLst>
          </p:cNvPr>
          <p:cNvSpPr/>
          <p:nvPr/>
        </p:nvSpPr>
        <p:spPr>
          <a:xfrm>
            <a:off x="301625" y="3962400"/>
            <a:ext cx="6257925" cy="1477328"/>
          </a:xfrm>
          <a:prstGeom prst="rect">
            <a:avLst/>
          </a:prstGeom>
        </p:spPr>
        <p:txBody>
          <a:bodyPr>
            <a:spAutoFit/>
          </a:bodyPr>
          <a:lstStyle/>
          <a:p>
            <a:pPr eaLnBrk="1" hangingPunct="1">
              <a:defRPr/>
            </a:pPr>
            <a:r>
              <a:rPr lang="en-CA" altLang="en-US" b="1" kern="0" dirty="0">
                <a:solidFill>
                  <a:schemeClr val="bg1"/>
                </a:solidFill>
              </a:rPr>
              <a:t>High Alpha Diversity at Site Level</a:t>
            </a:r>
          </a:p>
          <a:p>
            <a:pPr eaLnBrk="1" hangingPunct="1">
              <a:defRPr/>
            </a:pPr>
            <a:endParaRPr lang="en-CA" altLang="en-US" b="1" kern="0" dirty="0">
              <a:solidFill>
                <a:schemeClr val="bg1"/>
              </a:solidFill>
            </a:endParaRPr>
          </a:p>
          <a:p>
            <a:pPr eaLnBrk="1" hangingPunct="1">
              <a:defRPr/>
            </a:pPr>
            <a:r>
              <a:rPr lang="en-CA" altLang="en-US" b="1" kern="0" dirty="0">
                <a:solidFill>
                  <a:schemeClr val="bg1"/>
                </a:solidFill>
              </a:rPr>
              <a:t>High Beta Diversity at Local Scales</a:t>
            </a:r>
          </a:p>
          <a:p>
            <a:pPr eaLnBrk="1" hangingPunct="1">
              <a:defRPr/>
            </a:pPr>
            <a:endParaRPr lang="en-CA" altLang="en-US" b="1" kern="0" dirty="0">
              <a:solidFill>
                <a:schemeClr val="bg1"/>
              </a:solidFill>
            </a:endParaRPr>
          </a:p>
          <a:p>
            <a:pPr eaLnBrk="1" hangingPunct="1">
              <a:defRPr/>
            </a:pPr>
            <a:r>
              <a:rPr lang="en-CA" altLang="en-US" b="1" kern="0" dirty="0">
                <a:solidFill>
                  <a:schemeClr val="bg1"/>
                </a:solidFill>
              </a:rPr>
              <a:t>High Gamma at Landscape Scales</a:t>
            </a:r>
          </a:p>
        </p:txBody>
      </p:sp>
    </p:spTree>
    <p:extLst>
      <p:ext uri="{BB962C8B-B14F-4D97-AF65-F5344CB8AC3E}">
        <p14:creationId xmlns:p14="http://schemas.microsoft.com/office/powerpoint/2010/main" val="4471397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7874" name="Title 1">
            <a:extLst>
              <a:ext uri="{FF2B5EF4-FFF2-40B4-BE49-F238E27FC236}">
                <a16:creationId xmlns:a16="http://schemas.microsoft.com/office/drawing/2014/main" id="{C73464D3-F44E-44B1-9D34-D6B153471A1F}"/>
              </a:ext>
            </a:extLst>
          </p:cNvPr>
          <p:cNvSpPr>
            <a:spLocks noGrp="1"/>
          </p:cNvSpPr>
          <p:nvPr>
            <p:ph type="title"/>
          </p:nvPr>
        </p:nvSpPr>
        <p:spPr>
          <a:xfrm>
            <a:off x="31750" y="7938"/>
            <a:ext cx="6921500" cy="762000"/>
          </a:xfrm>
        </p:spPr>
        <p:txBody>
          <a:bodyPr/>
          <a:lstStyle/>
          <a:p>
            <a:pPr eaLnBrk="1" hangingPunct="1"/>
            <a:r>
              <a:rPr lang="en-US" altLang="en-US" sz="3600" b="1" dirty="0">
                <a:solidFill>
                  <a:schemeClr val="bg1"/>
                </a:solidFill>
              </a:rPr>
              <a:t>A Human Dominated Landscape</a:t>
            </a:r>
          </a:p>
        </p:txBody>
      </p:sp>
      <p:pic>
        <p:nvPicPr>
          <p:cNvPr id="56323" name="Picture 5" descr="Picture 138">
            <a:extLst>
              <a:ext uri="{FF2B5EF4-FFF2-40B4-BE49-F238E27FC236}">
                <a16:creationId xmlns:a16="http://schemas.microsoft.com/office/drawing/2014/main" id="{87A7ECB4-C3AC-44F7-8CCE-DB69E44ED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981200"/>
            <a:ext cx="14462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6" descr="File:Western Bluebird - male.jpg">
            <a:hlinkClick r:id="rId3"/>
            <a:extLst>
              <a:ext uri="{FF2B5EF4-FFF2-40B4-BE49-F238E27FC236}">
                <a16:creationId xmlns:a16="http://schemas.microsoft.com/office/drawing/2014/main" id="{11FAC0B6-805C-4083-8852-4CBCDE0FF2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4016375"/>
            <a:ext cx="13716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7" descr="Shell Jpeg.jpg">
            <a:extLst>
              <a:ext uri="{FF2B5EF4-FFF2-40B4-BE49-F238E27FC236}">
                <a16:creationId xmlns:a16="http://schemas.microsoft.com/office/drawing/2014/main" id="{9D109A5C-B5F5-4703-ACD4-A6D2298ABD9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657600"/>
            <a:ext cx="14097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TextBox 8">
            <a:extLst>
              <a:ext uri="{FF2B5EF4-FFF2-40B4-BE49-F238E27FC236}">
                <a16:creationId xmlns:a16="http://schemas.microsoft.com/office/drawing/2014/main" id="{97DD8856-59AA-400A-A077-7837CE0D5F54}"/>
              </a:ext>
            </a:extLst>
          </p:cNvPr>
          <p:cNvSpPr txBox="1">
            <a:spLocks noChangeArrowheads="1"/>
          </p:cNvSpPr>
          <p:nvPr/>
        </p:nvSpPr>
        <p:spPr bwMode="auto">
          <a:xfrm>
            <a:off x="152400" y="4419600"/>
            <a:ext cx="4916488"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2800" u="sng" dirty="0"/>
              <a:t>Key Concerns</a:t>
            </a:r>
          </a:p>
          <a:p>
            <a:pPr eaLnBrk="1" hangingPunct="1">
              <a:spcBef>
                <a:spcPct val="0"/>
              </a:spcBef>
              <a:buFontTx/>
              <a:buChar char="•"/>
            </a:pPr>
            <a:r>
              <a:rPr lang="en-US" altLang="en-US" sz="2800" dirty="0"/>
              <a:t> Habitat loss/Fragmentation</a:t>
            </a:r>
          </a:p>
          <a:p>
            <a:pPr eaLnBrk="1" hangingPunct="1">
              <a:spcBef>
                <a:spcPct val="0"/>
              </a:spcBef>
              <a:buFontTx/>
              <a:buChar char="•"/>
            </a:pPr>
            <a:r>
              <a:rPr lang="en-US" altLang="en-US" sz="2800" dirty="0"/>
              <a:t> Viability of Small Populations</a:t>
            </a:r>
          </a:p>
          <a:p>
            <a:pPr eaLnBrk="1" hangingPunct="1">
              <a:spcBef>
                <a:spcPct val="0"/>
              </a:spcBef>
              <a:buFontTx/>
              <a:buChar char="•"/>
            </a:pPr>
            <a:r>
              <a:rPr lang="en-US" altLang="en-US" sz="2800" dirty="0"/>
              <a:t> Exotic Competitors/Predators</a:t>
            </a:r>
          </a:p>
          <a:p>
            <a:pPr eaLnBrk="1" hangingPunct="1">
              <a:spcBef>
                <a:spcPct val="0"/>
              </a:spcBef>
              <a:buFontTx/>
              <a:buChar char="•"/>
            </a:pPr>
            <a:r>
              <a:rPr lang="en-US" altLang="en-US" sz="2800" dirty="0"/>
              <a:t> Over-abundant Species</a:t>
            </a:r>
          </a:p>
          <a:p>
            <a:pPr eaLnBrk="1" hangingPunct="1">
              <a:spcBef>
                <a:spcPct val="0"/>
              </a:spcBef>
              <a:buFontTx/>
              <a:buChar char="•"/>
            </a:pPr>
            <a:endParaRPr lang="en-US" altLang="en-US" sz="2000" dirty="0"/>
          </a:p>
          <a:p>
            <a:pPr eaLnBrk="1" hangingPunct="1">
              <a:spcBef>
                <a:spcPct val="0"/>
              </a:spcBef>
            </a:pPr>
            <a:r>
              <a:rPr lang="en-US" altLang="en-US" sz="2400" dirty="0"/>
              <a:t> </a:t>
            </a:r>
          </a:p>
        </p:txBody>
      </p:sp>
      <p:pic>
        <p:nvPicPr>
          <p:cNvPr id="56329" name="Picture 2" descr="http://t3.gstatic.com/images?q=tbn:wadT-F_vzL4ADM:http://fishandgame.idaho.gov/ifwis/ibt/userfiles/image/photos/800/lewis%27s-woodpecker--tom-munson.jpg">
            <a:hlinkClick r:id="rId6"/>
            <a:extLst>
              <a:ext uri="{FF2B5EF4-FFF2-40B4-BE49-F238E27FC236}">
                <a16:creationId xmlns:a16="http://schemas.microsoft.com/office/drawing/2014/main" id="{00E474CF-6825-4F7A-AEE5-B318EDE265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5850" y="762000"/>
            <a:ext cx="13303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0" name="TextBox 11">
            <a:extLst>
              <a:ext uri="{FF2B5EF4-FFF2-40B4-BE49-F238E27FC236}">
                <a16:creationId xmlns:a16="http://schemas.microsoft.com/office/drawing/2014/main" id="{306DD2C7-9A46-45BE-AC00-F73870FDAF7A}"/>
              </a:ext>
            </a:extLst>
          </p:cNvPr>
          <p:cNvSpPr txBox="1">
            <a:spLocks noChangeArrowheads="1"/>
          </p:cNvSpPr>
          <p:nvPr/>
        </p:nvSpPr>
        <p:spPr bwMode="auto">
          <a:xfrm>
            <a:off x="7521575" y="749300"/>
            <a:ext cx="14478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1600" dirty="0">
                <a:latin typeface="Arial" panose="020B0604020202020204" pitchFamily="34" charset="0"/>
              </a:rPr>
              <a:t>Lewis’s woodpecker</a:t>
            </a:r>
          </a:p>
        </p:txBody>
      </p:sp>
      <p:sp>
        <p:nvSpPr>
          <p:cNvPr id="56331" name="TextBox 12">
            <a:extLst>
              <a:ext uri="{FF2B5EF4-FFF2-40B4-BE49-F238E27FC236}">
                <a16:creationId xmlns:a16="http://schemas.microsoft.com/office/drawing/2014/main" id="{D4299F52-6C2A-4385-BEB9-6F88611B99FE}"/>
              </a:ext>
            </a:extLst>
          </p:cNvPr>
          <p:cNvSpPr txBox="1">
            <a:spLocks noChangeArrowheads="1"/>
          </p:cNvSpPr>
          <p:nvPr/>
        </p:nvSpPr>
        <p:spPr bwMode="auto">
          <a:xfrm>
            <a:off x="6189663" y="2590800"/>
            <a:ext cx="1295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1600">
                <a:latin typeface="Arial" panose="020B0604020202020204" pitchFamily="34" charset="0"/>
              </a:rPr>
              <a:t>Golden Paintbrush</a:t>
            </a:r>
          </a:p>
        </p:txBody>
      </p:sp>
      <p:sp>
        <p:nvSpPr>
          <p:cNvPr id="56332" name="TextBox 13">
            <a:extLst>
              <a:ext uri="{FF2B5EF4-FFF2-40B4-BE49-F238E27FC236}">
                <a16:creationId xmlns:a16="http://schemas.microsoft.com/office/drawing/2014/main" id="{F65EB78E-C655-45AD-A6DA-60376539A9B7}"/>
              </a:ext>
            </a:extLst>
          </p:cNvPr>
          <p:cNvSpPr txBox="1">
            <a:spLocks noChangeArrowheads="1"/>
          </p:cNvSpPr>
          <p:nvPr/>
        </p:nvSpPr>
        <p:spPr bwMode="auto">
          <a:xfrm>
            <a:off x="5068888" y="4024313"/>
            <a:ext cx="114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1600">
                <a:latin typeface="Arial" panose="020B0604020202020204" pitchFamily="34" charset="0"/>
              </a:rPr>
              <a:t>Oak meadow</a:t>
            </a:r>
          </a:p>
        </p:txBody>
      </p:sp>
      <p:sp>
        <p:nvSpPr>
          <p:cNvPr id="56333" name="TextBox 14">
            <a:extLst>
              <a:ext uri="{FF2B5EF4-FFF2-40B4-BE49-F238E27FC236}">
                <a16:creationId xmlns:a16="http://schemas.microsoft.com/office/drawing/2014/main" id="{2438A510-A752-40E9-976B-59931743EF55}"/>
              </a:ext>
            </a:extLst>
          </p:cNvPr>
          <p:cNvSpPr txBox="1">
            <a:spLocks noChangeArrowheads="1"/>
          </p:cNvSpPr>
          <p:nvPr/>
        </p:nvSpPr>
        <p:spPr bwMode="auto">
          <a:xfrm>
            <a:off x="8001000" y="5867400"/>
            <a:ext cx="114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1600">
                <a:latin typeface="Arial" panose="020B0604020202020204" pitchFamily="34" charset="0"/>
              </a:rPr>
              <a:t>Western bluebird</a:t>
            </a:r>
          </a:p>
        </p:txBody>
      </p:sp>
      <p:sp>
        <p:nvSpPr>
          <p:cNvPr id="207884" name="TextBox 1">
            <a:extLst>
              <a:ext uri="{FF2B5EF4-FFF2-40B4-BE49-F238E27FC236}">
                <a16:creationId xmlns:a16="http://schemas.microsoft.com/office/drawing/2014/main" id="{A3A4BC00-265E-48D8-9689-5D97D0FC1D4B}"/>
              </a:ext>
            </a:extLst>
          </p:cNvPr>
          <p:cNvSpPr txBox="1">
            <a:spLocks noChangeArrowheads="1"/>
          </p:cNvSpPr>
          <p:nvPr/>
        </p:nvSpPr>
        <p:spPr bwMode="auto">
          <a:xfrm>
            <a:off x="430213" y="4024313"/>
            <a:ext cx="23796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CA" altLang="en-US" sz="1600">
                <a:solidFill>
                  <a:srgbClr val="000000"/>
                </a:solidFill>
                <a:latin typeface="Arial" panose="020B0604020202020204" pitchFamily="34" charset="0"/>
              </a:rPr>
              <a:t>Royal Oaks, Victoria BC</a:t>
            </a:r>
          </a:p>
        </p:txBody>
      </p:sp>
      <p:pic>
        <p:nvPicPr>
          <p:cNvPr id="207885" name="Picture 3">
            <a:extLst>
              <a:ext uri="{FF2B5EF4-FFF2-40B4-BE49-F238E27FC236}">
                <a16:creationId xmlns:a16="http://schemas.microsoft.com/office/drawing/2014/main" id="{AC291833-1A3F-469D-B898-B24E4903EB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838200"/>
            <a:ext cx="4757738"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6AE453AD-69E5-404A-AB6E-1CECCA4EEFDE}"/>
              </a:ext>
            </a:extLst>
          </p:cNvPr>
          <p:cNvSpPr txBox="1"/>
          <p:nvPr/>
        </p:nvSpPr>
        <p:spPr>
          <a:xfrm>
            <a:off x="3001963" y="3914775"/>
            <a:ext cx="1865312" cy="400050"/>
          </a:xfrm>
          <a:prstGeom prst="rect">
            <a:avLst/>
          </a:prstGeom>
          <a:noFill/>
        </p:spPr>
        <p:txBody>
          <a:bodyPr wrap="none">
            <a:spAutoFit/>
          </a:bodyPr>
          <a:lstStyle/>
          <a:p>
            <a:pPr>
              <a:defRPr/>
            </a:pPr>
            <a:r>
              <a:rPr lang="en-US" sz="2000" dirty="0">
                <a:solidFill>
                  <a:schemeClr val="bg1"/>
                </a:solidFill>
                <a:latin typeface="+mj-lt"/>
              </a:rPr>
              <a:t>Royal Oak 1964</a:t>
            </a:r>
          </a:p>
        </p:txBody>
      </p:sp>
    </p:spTree>
    <p:extLst>
      <p:ext uri="{BB962C8B-B14F-4D97-AF65-F5344CB8AC3E}">
        <p14:creationId xmlns:p14="http://schemas.microsoft.com/office/powerpoint/2010/main" val="40204951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3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3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3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3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3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3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3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7" grpId="0"/>
      <p:bldP spid="56330" grpId="0"/>
      <p:bldP spid="56331" grpId="0"/>
      <p:bldP spid="56332" grpId="0"/>
      <p:bldP spid="5633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8898" name="Title 5">
            <a:extLst>
              <a:ext uri="{FF2B5EF4-FFF2-40B4-BE49-F238E27FC236}">
                <a16:creationId xmlns:a16="http://schemas.microsoft.com/office/drawing/2014/main" id="{A4DC80F2-1B68-4BC8-9782-971B324D50C2}"/>
              </a:ext>
            </a:extLst>
          </p:cNvPr>
          <p:cNvSpPr>
            <a:spLocks noGrp="1"/>
          </p:cNvSpPr>
          <p:nvPr>
            <p:ph type="title"/>
          </p:nvPr>
        </p:nvSpPr>
        <p:spPr>
          <a:xfrm>
            <a:off x="604838" y="-141527"/>
            <a:ext cx="8305800" cy="1143000"/>
          </a:xfrm>
        </p:spPr>
        <p:txBody>
          <a:bodyPr>
            <a:normAutofit fontScale="90000"/>
          </a:bodyPr>
          <a:lstStyle/>
          <a:p>
            <a:r>
              <a:rPr lang="en-US" altLang="en-US" b="1" dirty="0">
                <a:solidFill>
                  <a:schemeClr val="bg1"/>
                </a:solidFill>
              </a:rPr>
              <a:t>Habitat Loss and Fragmentation</a:t>
            </a:r>
          </a:p>
        </p:txBody>
      </p:sp>
      <p:pic>
        <p:nvPicPr>
          <p:cNvPr id="208899" name="Picture 2" descr="Royal_Oak_2009_small">
            <a:extLst>
              <a:ext uri="{FF2B5EF4-FFF2-40B4-BE49-F238E27FC236}">
                <a16:creationId xmlns:a16="http://schemas.microsoft.com/office/drawing/2014/main" id="{E4D9FB13-D9BC-4783-96B0-57BB39932F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250" y="3403600"/>
            <a:ext cx="5111750"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900" name="Picture 3">
            <a:extLst>
              <a:ext uri="{FF2B5EF4-FFF2-40B4-BE49-F238E27FC236}">
                <a16:creationId xmlns:a16="http://schemas.microsoft.com/office/drawing/2014/main" id="{BB81B2D6-F998-4BD6-B9DC-62FC73BE6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4757738"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1" name="TextBox 8">
            <a:extLst>
              <a:ext uri="{FF2B5EF4-FFF2-40B4-BE49-F238E27FC236}">
                <a16:creationId xmlns:a16="http://schemas.microsoft.com/office/drawing/2014/main" id="{CEE46DFC-8481-4400-9602-8B24CBE4FAEB}"/>
              </a:ext>
            </a:extLst>
          </p:cNvPr>
          <p:cNvSpPr txBox="1">
            <a:spLocks noChangeArrowheads="1"/>
          </p:cNvSpPr>
          <p:nvPr/>
        </p:nvSpPr>
        <p:spPr bwMode="auto">
          <a:xfrm>
            <a:off x="5334000" y="1676400"/>
            <a:ext cx="23447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endParaRPr lang="en-US" altLang="en-US" sz="2800" dirty="0">
              <a:latin typeface="Arial" panose="020B0604020202020204" pitchFamily="34" charset="0"/>
            </a:endParaRPr>
          </a:p>
          <a:p>
            <a:pPr eaLnBrk="1" hangingPunct="1">
              <a:spcBef>
                <a:spcPct val="0"/>
              </a:spcBef>
            </a:pPr>
            <a:r>
              <a:rPr lang="en-US" altLang="en-US" sz="2800" dirty="0">
                <a:latin typeface="Arial" panose="020B0604020202020204" pitchFamily="34" charset="0"/>
              </a:rPr>
              <a:t>1964 vs 2005</a:t>
            </a:r>
          </a:p>
        </p:txBody>
      </p:sp>
      <p:sp>
        <p:nvSpPr>
          <p:cNvPr id="208902" name="TextBox 7">
            <a:extLst>
              <a:ext uri="{FF2B5EF4-FFF2-40B4-BE49-F238E27FC236}">
                <a16:creationId xmlns:a16="http://schemas.microsoft.com/office/drawing/2014/main" id="{237236DB-227E-457E-BAE0-52D9FD41ECFC}"/>
              </a:ext>
            </a:extLst>
          </p:cNvPr>
          <p:cNvSpPr txBox="1">
            <a:spLocks noChangeArrowheads="1"/>
          </p:cNvSpPr>
          <p:nvPr/>
        </p:nvSpPr>
        <p:spPr bwMode="auto">
          <a:xfrm>
            <a:off x="5410200" y="990600"/>
            <a:ext cx="20748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2800" dirty="0">
                <a:latin typeface="Arial" panose="020B0604020202020204" pitchFamily="34" charset="0"/>
              </a:rPr>
              <a:t>Royal Oaks</a:t>
            </a:r>
          </a:p>
          <a:p>
            <a:pPr eaLnBrk="1" hangingPunct="1">
              <a:spcBef>
                <a:spcPct val="0"/>
              </a:spcBef>
            </a:pPr>
            <a:r>
              <a:rPr lang="en-US" altLang="en-US" sz="2800" dirty="0">
                <a:latin typeface="Arial" panose="020B0604020202020204" pitchFamily="34" charset="0"/>
              </a:rPr>
              <a:t>Victoria, BC</a:t>
            </a:r>
          </a:p>
        </p:txBody>
      </p:sp>
      <p:sp>
        <p:nvSpPr>
          <p:cNvPr id="2" name="TextBox 1">
            <a:extLst>
              <a:ext uri="{FF2B5EF4-FFF2-40B4-BE49-F238E27FC236}">
                <a16:creationId xmlns:a16="http://schemas.microsoft.com/office/drawing/2014/main" id="{E8B92118-8BCD-44AA-9337-0DEA3F482D53}"/>
              </a:ext>
            </a:extLst>
          </p:cNvPr>
          <p:cNvSpPr txBox="1">
            <a:spLocks noChangeArrowheads="1"/>
          </p:cNvSpPr>
          <p:nvPr/>
        </p:nvSpPr>
        <p:spPr bwMode="auto">
          <a:xfrm>
            <a:off x="4797425" y="2552700"/>
            <a:ext cx="419893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CA" altLang="en-US" sz="2600">
                <a:solidFill>
                  <a:srgbClr val="C00000"/>
                </a:solidFill>
                <a:latin typeface="Arial" panose="020B0604020202020204" pitchFamily="34" charset="0"/>
              </a:rPr>
              <a:t>High Urgency,  High Threat</a:t>
            </a:r>
          </a:p>
        </p:txBody>
      </p:sp>
      <p:cxnSp>
        <p:nvCxnSpPr>
          <p:cNvPr id="4" name="Straight Arrow Connector 3">
            <a:extLst>
              <a:ext uri="{FF2B5EF4-FFF2-40B4-BE49-F238E27FC236}">
                <a16:creationId xmlns:a16="http://schemas.microsoft.com/office/drawing/2014/main" id="{6E4A8D96-A5F0-4872-882A-FD9F31DDC88F}"/>
              </a:ext>
            </a:extLst>
          </p:cNvPr>
          <p:cNvCxnSpPr/>
          <p:nvPr/>
        </p:nvCxnSpPr>
        <p:spPr>
          <a:xfrm>
            <a:off x="5334000" y="3044825"/>
            <a:ext cx="1112838" cy="1038225"/>
          </a:xfrm>
          <a:prstGeom prst="straightConnector1">
            <a:avLst/>
          </a:prstGeom>
          <a:ln w="635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E12CFF-F5AB-416A-8F25-D3DEEB210507}"/>
              </a:ext>
            </a:extLst>
          </p:cNvPr>
          <p:cNvSpPr txBox="1">
            <a:spLocks noChangeArrowheads="1"/>
          </p:cNvSpPr>
          <p:nvPr/>
        </p:nvSpPr>
        <p:spPr bwMode="auto">
          <a:xfrm>
            <a:off x="1266825" y="5334000"/>
            <a:ext cx="14986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CA" altLang="en-US" sz="2600">
                <a:solidFill>
                  <a:srgbClr val="FF0000"/>
                </a:solidFill>
                <a:latin typeface="Arial" panose="020B0604020202020204" pitchFamily="34" charset="0"/>
              </a:rPr>
              <a:t>Viability</a:t>
            </a:r>
            <a:r>
              <a:rPr lang="en-US" altLang="en-US" sz="2600">
                <a:solidFill>
                  <a:srgbClr val="FF0000"/>
                </a:solidFill>
                <a:latin typeface="Arial" panose="020B0604020202020204" pitchFamily="34" charset="0"/>
              </a:rPr>
              <a:t>?</a:t>
            </a:r>
            <a:endParaRPr lang="en-CA" altLang="en-US" sz="2600">
              <a:solidFill>
                <a:srgbClr val="FF0000"/>
              </a:solidFill>
              <a:latin typeface="Arial" panose="020B0604020202020204" pitchFamily="34" charset="0"/>
            </a:endParaRPr>
          </a:p>
        </p:txBody>
      </p:sp>
    </p:spTree>
    <p:extLst>
      <p:ext uri="{BB962C8B-B14F-4D97-AF65-F5344CB8AC3E}">
        <p14:creationId xmlns:p14="http://schemas.microsoft.com/office/powerpoint/2010/main" val="27847981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A7D4EB62-32A4-4E6A-8FB3-307EE74FE766}"/>
              </a:ext>
            </a:extLst>
          </p:cNvPr>
          <p:cNvSpPr>
            <a:spLocks noGrp="1" noChangeArrowheads="1"/>
          </p:cNvSpPr>
          <p:nvPr>
            <p:ph type="title"/>
          </p:nvPr>
        </p:nvSpPr>
        <p:spPr>
          <a:xfrm>
            <a:off x="304800" y="304800"/>
            <a:ext cx="8382000" cy="968375"/>
          </a:xfrm>
        </p:spPr>
        <p:txBody>
          <a:bodyPr>
            <a:normAutofit fontScale="90000"/>
          </a:bodyPr>
          <a:lstStyle/>
          <a:p>
            <a:pPr algn="l" eaLnBrk="1" hangingPunct="1"/>
            <a:r>
              <a:rPr lang="en-US" altLang="en-US" sz="3600" dirty="0">
                <a:solidFill>
                  <a:schemeClr val="bg1"/>
                </a:solidFill>
                <a:latin typeface="Times New Roman" panose="02020603050405020304" pitchFamily="18" charset="0"/>
                <a:cs typeface="Times New Roman" panose="02020603050405020304" pitchFamily="18" charset="0"/>
              </a:rPr>
              <a:t>Indirect Effects of Humans Can Erode or Reverse those Patterns</a:t>
            </a:r>
          </a:p>
        </p:txBody>
      </p:sp>
      <p:sp>
        <p:nvSpPr>
          <p:cNvPr id="7171" name="Rectangle 3">
            <a:extLst>
              <a:ext uri="{FF2B5EF4-FFF2-40B4-BE49-F238E27FC236}">
                <a16:creationId xmlns:a16="http://schemas.microsoft.com/office/drawing/2014/main" id="{D46ED7FD-8D00-4385-B486-93579393B968}"/>
              </a:ext>
            </a:extLst>
          </p:cNvPr>
          <p:cNvSpPr>
            <a:spLocks noChangeArrowheads="1"/>
          </p:cNvSpPr>
          <p:nvPr/>
        </p:nvSpPr>
        <p:spPr bwMode="auto">
          <a:xfrm>
            <a:off x="250825" y="1600200"/>
            <a:ext cx="6443663"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90000"/>
              </a:lnSpc>
              <a:spcBef>
                <a:spcPct val="50000"/>
              </a:spcBef>
              <a:buFontTx/>
              <a:buNone/>
            </a:pPr>
            <a:r>
              <a:rPr lang="en-US" altLang="en-US" sz="2600" dirty="0">
                <a:solidFill>
                  <a:schemeClr val="bg1"/>
                </a:solidFill>
                <a:latin typeface="Times New Roman" panose="02020603050405020304" pitchFamily="18" charset="0"/>
                <a:cs typeface="Times New Roman" panose="02020603050405020304" pitchFamily="18" charset="0"/>
              </a:rPr>
              <a:t>Tom Rooney Re-surveyed 115 Mid-west </a:t>
            </a:r>
          </a:p>
          <a:p>
            <a:pPr eaLnBrk="1" hangingPunct="1">
              <a:lnSpc>
                <a:spcPct val="90000"/>
              </a:lnSpc>
              <a:spcBef>
                <a:spcPct val="50000"/>
              </a:spcBef>
              <a:buFontTx/>
              <a:buNone/>
            </a:pPr>
            <a:r>
              <a:rPr lang="en-US" altLang="en-US" sz="2600" dirty="0">
                <a:solidFill>
                  <a:schemeClr val="bg1"/>
                </a:solidFill>
                <a:latin typeface="Times New Roman" panose="02020603050405020304" pitchFamily="18" charset="0"/>
                <a:cs typeface="Times New Roman" panose="02020603050405020304" pitchFamily="18" charset="0"/>
              </a:rPr>
              <a:t>Plots Established in 1940</a:t>
            </a:r>
          </a:p>
          <a:p>
            <a:pPr eaLnBrk="1" hangingPunct="1">
              <a:lnSpc>
                <a:spcPct val="90000"/>
              </a:lnSpc>
              <a:spcBef>
                <a:spcPct val="50000"/>
              </a:spcBef>
              <a:buFontTx/>
              <a:buChar char="-"/>
            </a:pPr>
            <a:r>
              <a:rPr lang="en-US" altLang="en-US" sz="2600" dirty="0">
                <a:solidFill>
                  <a:schemeClr val="bg1"/>
                </a:solidFill>
                <a:latin typeface="Times New Roman" panose="02020603050405020304" pitchFamily="18" charset="0"/>
                <a:cs typeface="Times New Roman" panose="02020603050405020304" pitchFamily="18" charset="0"/>
              </a:rPr>
              <a:t> 18%  of species gone from plots </a:t>
            </a:r>
          </a:p>
          <a:p>
            <a:pPr eaLnBrk="1" hangingPunct="1">
              <a:lnSpc>
                <a:spcPct val="90000"/>
              </a:lnSpc>
              <a:spcBef>
                <a:spcPct val="50000"/>
              </a:spcBef>
              <a:buFontTx/>
              <a:buChar char="-"/>
            </a:pPr>
            <a:r>
              <a:rPr lang="en-US" altLang="en-US" sz="2600" dirty="0">
                <a:solidFill>
                  <a:schemeClr val="bg1"/>
                </a:solidFill>
                <a:latin typeface="Times New Roman" panose="02020603050405020304" pitchFamily="18" charset="0"/>
                <a:cs typeface="Times New Roman" panose="02020603050405020304" pitchFamily="18" charset="0"/>
              </a:rPr>
              <a:t> 55% gone from plots in Parks</a:t>
            </a:r>
            <a:endParaRPr lang="en-US" altLang="en-US" sz="2600" b="1" dirty="0">
              <a:solidFill>
                <a:schemeClr val="bg1"/>
              </a:solidFill>
              <a:latin typeface="Times New Roman" panose="02020603050405020304" pitchFamily="18" charset="0"/>
              <a:cs typeface="Times New Roman" panose="02020603050405020304" pitchFamily="18" charset="0"/>
            </a:endParaRPr>
          </a:p>
          <a:p>
            <a:pPr eaLnBrk="1" hangingPunct="1">
              <a:lnSpc>
                <a:spcPct val="90000"/>
              </a:lnSpc>
              <a:spcBef>
                <a:spcPct val="50000"/>
              </a:spcBef>
              <a:buFontTx/>
              <a:buNone/>
            </a:pPr>
            <a:r>
              <a:rPr lang="en-US" altLang="en-US" sz="2600" b="1" dirty="0">
                <a:solidFill>
                  <a:srgbClr val="ED7B2C"/>
                </a:solidFill>
                <a:latin typeface="Times New Roman" panose="02020603050405020304" pitchFamily="18" charset="0"/>
                <a:cs typeface="Times New Roman" panose="02020603050405020304" pitchFamily="18" charset="0"/>
              </a:rPr>
              <a:t>Lessons</a:t>
            </a:r>
          </a:p>
          <a:p>
            <a:pPr eaLnBrk="1" hangingPunct="1">
              <a:spcBef>
                <a:spcPct val="50000"/>
              </a:spcBef>
            </a:pPr>
            <a:r>
              <a:rPr lang="en-US" altLang="en-US" sz="2600" b="1" dirty="0">
                <a:solidFill>
                  <a:srgbClr val="ED7B2C"/>
                </a:solidFill>
                <a:latin typeface="Times New Roman" panose="02020603050405020304" pitchFamily="18" charset="0"/>
                <a:cs typeface="Times New Roman" panose="02020603050405020304" pitchFamily="18" charset="0"/>
              </a:rPr>
              <a:t> Many </a:t>
            </a:r>
            <a:r>
              <a:rPr lang="en-US" altLang="en-US" sz="2600" dirty="0">
                <a:solidFill>
                  <a:srgbClr val="ED7B2C"/>
                </a:solidFill>
                <a:latin typeface="Times New Roman" panose="02020603050405020304" pitchFamily="18" charset="0"/>
                <a:cs typeface="Times New Roman" panose="02020603050405020304" pitchFamily="18" charset="0"/>
              </a:rPr>
              <a:t>Protected Areas are Not Maintaining Valued Species / Communities</a:t>
            </a:r>
          </a:p>
          <a:p>
            <a:pPr eaLnBrk="1" hangingPunct="1">
              <a:spcBef>
                <a:spcPct val="50000"/>
              </a:spcBef>
            </a:pPr>
            <a:r>
              <a:rPr lang="en-US" altLang="en-US" sz="2600" dirty="0">
                <a:solidFill>
                  <a:srgbClr val="ED7B2C"/>
                </a:solidFill>
                <a:latin typeface="Times New Roman" panose="02020603050405020304" pitchFamily="18" charset="0"/>
                <a:cs typeface="Times New Roman" panose="02020603050405020304" pitchFamily="18" charset="0"/>
              </a:rPr>
              <a:t> Conserving Native Species Will Require Stewardship in Human-dominated Land</a:t>
            </a:r>
            <a:r>
              <a:rPr lang="en-US" altLang="en-US" sz="2800" dirty="0">
                <a:solidFill>
                  <a:srgbClr val="ED7B2C"/>
                </a:solidFill>
                <a:latin typeface="Times New Roman" panose="02020603050405020304" pitchFamily="18" charset="0"/>
                <a:cs typeface="Times New Roman" panose="02020603050405020304" pitchFamily="18" charset="0"/>
              </a:rPr>
              <a:t>scapes</a:t>
            </a:r>
            <a:endParaRPr lang="en-US" altLang="en-US" sz="2800" b="1" dirty="0">
              <a:solidFill>
                <a:srgbClr val="ED7B2C"/>
              </a:solidFill>
              <a:latin typeface="Times New Roman" panose="02020603050405020304" pitchFamily="18" charset="0"/>
              <a:cs typeface="Times New Roman" panose="02020603050405020304" pitchFamily="18" charset="0"/>
            </a:endParaRPr>
          </a:p>
        </p:txBody>
      </p:sp>
      <p:pic>
        <p:nvPicPr>
          <p:cNvPr id="226308" name="Picture 4" descr="Odocoileus_hemionus_feeding_Web">
            <a:extLst>
              <a:ext uri="{FF2B5EF4-FFF2-40B4-BE49-F238E27FC236}">
                <a16:creationId xmlns:a16="http://schemas.microsoft.com/office/drawing/2014/main" id="{9062C41A-35D9-412B-ABAB-D2FF60476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4488" y="3738563"/>
            <a:ext cx="2209800" cy="281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309" name="Picture 17" descr="P1020782">
            <a:extLst>
              <a:ext uri="{FF2B5EF4-FFF2-40B4-BE49-F238E27FC236}">
                <a16:creationId xmlns:a16="http://schemas.microsoft.com/office/drawing/2014/main" id="{11D4A3E8-F935-42F1-8389-C33A94C088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8838" y="1120775"/>
            <a:ext cx="2947987"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0811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1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7330" name="Title 1">
            <a:extLst>
              <a:ext uri="{FF2B5EF4-FFF2-40B4-BE49-F238E27FC236}">
                <a16:creationId xmlns:a16="http://schemas.microsoft.com/office/drawing/2014/main" id="{A329D8D7-F9DB-4C1C-A4C1-5F1792E69D46}"/>
              </a:ext>
            </a:extLst>
          </p:cNvPr>
          <p:cNvSpPr>
            <a:spLocks noGrp="1"/>
          </p:cNvSpPr>
          <p:nvPr>
            <p:ph type="title"/>
          </p:nvPr>
        </p:nvSpPr>
        <p:spPr>
          <a:xfrm>
            <a:off x="152400" y="152400"/>
            <a:ext cx="8439150" cy="901700"/>
          </a:xfrm>
        </p:spPr>
        <p:txBody>
          <a:bodyPr>
            <a:normAutofit fontScale="90000"/>
          </a:bodyPr>
          <a:lstStyle/>
          <a:p>
            <a:pPr algn="l"/>
            <a:r>
              <a:rPr lang="en-US" altLang="en-US" sz="3600" dirty="0">
                <a:solidFill>
                  <a:schemeClr val="bg1"/>
                </a:solidFill>
                <a:latin typeface="Times New Roman" panose="02020603050405020304" pitchFamily="18" charset="0"/>
                <a:cs typeface="Times New Roman" panose="02020603050405020304" pitchFamily="18" charset="0"/>
              </a:rPr>
              <a:t>Trophic Downgrading of Planet Earth: Removal of ‘Apex’ Predators</a:t>
            </a:r>
          </a:p>
        </p:txBody>
      </p:sp>
      <p:pic>
        <p:nvPicPr>
          <p:cNvPr id="227331" name="Picture 3">
            <a:extLst>
              <a:ext uri="{FF2B5EF4-FFF2-40B4-BE49-F238E27FC236}">
                <a16:creationId xmlns:a16="http://schemas.microsoft.com/office/drawing/2014/main" id="{969BFD96-9C6C-46A2-8C7C-FD21CD659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1219200"/>
            <a:ext cx="8162925" cy="531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332" name="TextBox 4">
            <a:extLst>
              <a:ext uri="{FF2B5EF4-FFF2-40B4-BE49-F238E27FC236}">
                <a16:creationId xmlns:a16="http://schemas.microsoft.com/office/drawing/2014/main" id="{178D1558-8876-4579-84FC-8D614964AB9E}"/>
              </a:ext>
            </a:extLst>
          </p:cNvPr>
          <p:cNvSpPr txBox="1">
            <a:spLocks noChangeArrowheads="1"/>
          </p:cNvSpPr>
          <p:nvPr/>
        </p:nvSpPr>
        <p:spPr bwMode="auto">
          <a:xfrm>
            <a:off x="6705600" y="6524625"/>
            <a:ext cx="22431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a:solidFill>
                  <a:srgbClr val="FFC000"/>
                </a:solidFill>
                <a:latin typeface="Arial" panose="020B0604020202020204" pitchFamily="34" charset="0"/>
              </a:rPr>
              <a:t>Estes et al. 2011, Science</a:t>
            </a:r>
          </a:p>
        </p:txBody>
      </p:sp>
    </p:spTree>
    <p:extLst>
      <p:ext uri="{BB962C8B-B14F-4D97-AF65-F5344CB8AC3E}">
        <p14:creationId xmlns:p14="http://schemas.microsoft.com/office/powerpoint/2010/main" val="17425189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estes_blau">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bestes_blau" id="{C193627D-0504-4666-821A-3C69C205BF9F}" vid="{DBC307F7-D1CE-4720-A5EB-7560159897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bestes_blau</Template>
  <TotalTime>10661</TotalTime>
  <Words>653</Words>
  <Application>Microsoft Office PowerPoint</Application>
  <PresentationFormat>On-screen Show (4:3)</PresentationFormat>
  <Paragraphs>144</Paragraphs>
  <Slides>22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Constantia</vt:lpstr>
      <vt:lpstr>Times New Roman</vt:lpstr>
      <vt:lpstr>Wingdings 2</vt:lpstr>
      <vt:lpstr>bestes_blau</vt:lpstr>
      <vt:lpstr>Conservation Prioritization: Introduction to the Coastal Douglas-fir</vt:lpstr>
      <vt:lpstr>Traditional Goal of Conservation Area Design</vt:lpstr>
      <vt:lpstr>Dry Forest / Savanna Habitats of the Georgia Basin</vt:lpstr>
      <vt:lpstr>Forested Deep Soil Sites</vt:lpstr>
      <vt:lpstr>Shallow-soil `Garry Oak` Meadow and Woodland</vt:lpstr>
      <vt:lpstr>A Human Dominated Landscape</vt:lpstr>
      <vt:lpstr>Habitat Loss and Fragmentation</vt:lpstr>
      <vt:lpstr>Indirect Effects of Humans Can Erode or Reverse those Patterns</vt:lpstr>
      <vt:lpstr>Trophic Downgrading of Planet Earth: Removal of ‘Apex’ Predators</vt:lpstr>
      <vt:lpstr>Human Settlers Introduced Species that Engineer Novel Plant and Animal Communities: Deer in Haida Gwaii</vt:lpstr>
      <vt:lpstr>PowerPoint Presentation</vt:lpstr>
      <vt:lpstr>Deer in the Georgia Basin</vt:lpstr>
      <vt:lpstr>PowerPoint Presentation</vt:lpstr>
      <vt:lpstr>PowerPoint Presentation</vt:lpstr>
      <vt:lpstr>PowerPoint Presentation</vt:lpstr>
      <vt:lpstr>First Nations History</vt:lpstr>
      <vt:lpstr>Culturally Significant Food Plants</vt:lpstr>
      <vt:lpstr>Palatability and Shrub Species Diversity</vt:lpstr>
      <vt:lpstr>Palatability</vt:lpstr>
      <vt:lpstr>Deer Drive Shrub Community Structure</vt:lpstr>
      <vt:lpstr>Deer Reduce Community Complexity and Shrub Species Richness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predictive avian occurrence maps for maximizing the efficiency of conservation planning</dc:title>
  <dc:creator>Richard Schuster</dc:creator>
  <cp:lastModifiedBy>richard</cp:lastModifiedBy>
  <cp:revision>2015</cp:revision>
  <dcterms:created xsi:type="dcterms:W3CDTF">2006-08-16T00:00:00Z</dcterms:created>
  <dcterms:modified xsi:type="dcterms:W3CDTF">2018-03-26T03:56:55Z</dcterms:modified>
</cp:coreProperties>
</file>